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435" r:id="rId3"/>
    <p:sldId id="685" r:id="rId4"/>
    <p:sldId id="686" r:id="rId5"/>
    <p:sldId id="687" r:id="rId6"/>
    <p:sldId id="688" r:id="rId7"/>
    <p:sldId id="689" r:id="rId8"/>
    <p:sldId id="690" r:id="rId9"/>
    <p:sldId id="692" r:id="rId10"/>
    <p:sldId id="693" r:id="rId11"/>
    <p:sldId id="691" r:id="rId12"/>
    <p:sldId id="694" r:id="rId13"/>
    <p:sldId id="644" r:id="rId14"/>
    <p:sldId id="645" r:id="rId15"/>
    <p:sldId id="646" r:id="rId16"/>
    <p:sldId id="647" r:id="rId17"/>
    <p:sldId id="695" r:id="rId18"/>
    <p:sldId id="696" r:id="rId19"/>
    <p:sldId id="697" r:id="rId20"/>
    <p:sldId id="494" r:id="rId21"/>
    <p:sldId id="491" r:id="rId22"/>
    <p:sldId id="573" r:id="rId23"/>
    <p:sldId id="574" r:id="rId24"/>
    <p:sldId id="669" r:id="rId25"/>
    <p:sldId id="663" r:id="rId26"/>
    <p:sldId id="610" r:id="rId27"/>
    <p:sldId id="698" r:id="rId28"/>
    <p:sldId id="625" r:id="rId29"/>
    <p:sldId id="626" r:id="rId30"/>
    <p:sldId id="627" r:id="rId31"/>
    <p:sldId id="664" r:id="rId32"/>
    <p:sldId id="650" r:id="rId33"/>
    <p:sldId id="657" r:id="rId34"/>
    <p:sldId id="658" r:id="rId35"/>
    <p:sldId id="656" r:id="rId36"/>
    <p:sldId id="660" r:id="rId37"/>
    <p:sldId id="659" r:id="rId38"/>
    <p:sldId id="661" r:id="rId39"/>
    <p:sldId id="674" r:id="rId40"/>
    <p:sldId id="672" r:id="rId41"/>
    <p:sldId id="681" r:id="rId42"/>
    <p:sldId id="673" r:id="rId43"/>
    <p:sldId id="671" r:id="rId44"/>
    <p:sldId id="670" r:id="rId45"/>
    <p:sldId id="682" r:id="rId46"/>
    <p:sldId id="590" r:id="rId47"/>
    <p:sldId id="678" r:id="rId48"/>
    <p:sldId id="592" r:id="rId49"/>
    <p:sldId id="680" r:id="rId50"/>
    <p:sldId id="615" r:id="rId51"/>
    <p:sldId id="568" r:id="rId52"/>
    <p:sldId id="683" r:id="rId53"/>
    <p:sldId id="598" r:id="rId54"/>
    <p:sldId id="619" r:id="rId55"/>
    <p:sldId id="675" r:id="rId56"/>
    <p:sldId id="616" r:id="rId57"/>
    <p:sldId id="641" r:id="rId58"/>
    <p:sldId id="676" r:id="rId59"/>
    <p:sldId id="637" r:id="rId60"/>
    <p:sldId id="638" r:id="rId61"/>
    <p:sldId id="639" r:id="rId62"/>
    <p:sldId id="629" r:id="rId63"/>
    <p:sldId id="628" r:id="rId64"/>
    <p:sldId id="609" r:id="rId65"/>
    <p:sldId id="630" r:id="rId66"/>
    <p:sldId id="634" r:id="rId67"/>
    <p:sldId id="632" r:id="rId68"/>
    <p:sldId id="631" r:id="rId69"/>
    <p:sldId id="684" r:id="rId70"/>
  </p:sldIdLst>
  <p:sldSz cx="9144000" cy="5715000" type="screen16x10"/>
  <p:notesSz cx="7104063" cy="10234613"/>
  <p:defaultTextStyle>
    <a:defPPr rtl="0">
      <a:defRPr lang="zh-TW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5AC"/>
    <a:srgbClr val="E8ECF4"/>
    <a:srgbClr val="D2EAD9"/>
    <a:srgbClr val="68BDC1"/>
    <a:srgbClr val="31859C"/>
    <a:srgbClr val="E5F3E9"/>
    <a:srgbClr val="FCDBC0"/>
    <a:srgbClr val="FFD653"/>
    <a:srgbClr val="F7DAB7"/>
    <a:srgbClr val="F0B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420" autoAdjust="0"/>
  </p:normalViewPr>
  <p:slideViewPr>
    <p:cSldViewPr snapToGrid="0">
      <p:cViewPr>
        <p:scale>
          <a:sx n="100" d="100"/>
          <a:sy n="100" d="100"/>
        </p:scale>
        <p:origin x="-802" y="-16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2093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8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4023994" y="1"/>
            <a:ext cx="3078428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2025/9/13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8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8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1279525"/>
            <a:ext cx="552608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8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4023994" y="1"/>
            <a:ext cx="3078428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2025/9/13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8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8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88988" y="1279525"/>
            <a:ext cx="5526087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4023994" y="9721108"/>
            <a:ext cx="3078428" cy="51350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563" y="531813"/>
            <a:ext cx="4246562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486540" y="3362888"/>
            <a:ext cx="3892314" cy="3185892"/>
          </a:xfrm>
          <a:prstGeom prst="rect">
            <a:avLst/>
          </a:prstGeom>
        </p:spPr>
        <p:txBody>
          <a:bodyPr spcFirstLastPara="1" wrap="square" lIns="59748" tIns="59748" rIns="59748" bIns="5974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335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74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860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090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57E03411-58E2-43FD-AE1D-AD77DFF8CB20}" type="slidenum">
              <a:rPr lang="en-US" altLang="zh-TW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/>
              <a:t>53</a:t>
            </a:fld>
            <a:endParaRPr lang="zh-TW" altLang="en-US" dirty="0">
              <a:solidFill>
                <a:srgbClr val="9A53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164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563" y="531813"/>
            <a:ext cx="4246562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486540" y="3362888"/>
            <a:ext cx="3892314" cy="3185892"/>
          </a:xfrm>
          <a:prstGeom prst="rect">
            <a:avLst/>
          </a:prstGeom>
        </p:spPr>
        <p:txBody>
          <a:bodyPr spcFirstLastPara="1" wrap="square" lIns="59748" tIns="59748" rIns="59748" bIns="5974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098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563" y="531813"/>
            <a:ext cx="4246562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486540" y="3362888"/>
            <a:ext cx="3892314" cy="3185892"/>
          </a:xfrm>
          <a:prstGeom prst="rect">
            <a:avLst/>
          </a:prstGeom>
        </p:spPr>
        <p:txBody>
          <a:bodyPr spcFirstLastPara="1" wrap="square" lIns="59748" tIns="59748" rIns="59748" bIns="5974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212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563" y="531813"/>
            <a:ext cx="4246562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486540" y="3362888"/>
            <a:ext cx="3892314" cy="3185892"/>
          </a:xfrm>
          <a:prstGeom prst="rect">
            <a:avLst/>
          </a:prstGeom>
        </p:spPr>
        <p:txBody>
          <a:bodyPr spcFirstLastPara="1" wrap="square" lIns="59748" tIns="59748" rIns="59748" bIns="5974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555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57E03411-58E2-43FD-AE1D-AD77DFF8CB20}" type="slidenum">
              <a:rPr lang="en-US" altLang="zh-TW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/>
              <a:t>62</a:t>
            </a:fld>
            <a:endParaRPr lang="zh-TW" altLang="en-US" dirty="0">
              <a:solidFill>
                <a:srgbClr val="9A53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063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3"/>
          <p:cNvSpPr>
            <a:spLocks/>
          </p:cNvSpPr>
          <p:nvPr userDrawn="1"/>
        </p:nvSpPr>
        <p:spPr bwMode="auto">
          <a:xfrm>
            <a:off x="4773" y="-301626"/>
            <a:ext cx="9139227" cy="6016626"/>
          </a:xfrm>
          <a:custGeom>
            <a:avLst/>
            <a:gdLst>
              <a:gd name="T0" fmla="*/ 0 w 12246"/>
              <a:gd name="T1" fmla="*/ 9475 h 9476"/>
              <a:gd name="T2" fmla="*/ 12245 w 12246"/>
              <a:gd name="T3" fmla="*/ 9475 h 9476"/>
              <a:gd name="T4" fmla="*/ 12245 w 12246"/>
              <a:gd name="T5" fmla="*/ 0 h 9476"/>
              <a:gd name="T6" fmla="*/ 0 w 12246"/>
              <a:gd name="T7" fmla="*/ 0 h 9476"/>
              <a:gd name="T8" fmla="*/ 0 w 12246"/>
              <a:gd name="T9" fmla="*/ 9475 h 9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6" h="9476">
                <a:moveTo>
                  <a:pt x="0" y="9475"/>
                </a:moveTo>
                <a:lnTo>
                  <a:pt x="12245" y="9475"/>
                </a:lnTo>
                <a:lnTo>
                  <a:pt x="12245" y="0"/>
                </a:lnTo>
                <a:lnTo>
                  <a:pt x="0" y="0"/>
                </a:lnTo>
                <a:lnTo>
                  <a:pt x="0" y="9475"/>
                </a:lnTo>
                <a:close/>
              </a:path>
            </a:pathLst>
          </a:custGeom>
          <a:solidFill>
            <a:srgbClr val="FFF0D7">
              <a:alpha val="5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3">
            <a:extLst>
              <a:ext uri="{FF2B5EF4-FFF2-40B4-BE49-F238E27FC236}">
                <a16:creationId xmlns:a16="http://schemas.microsoft.com/office/drawing/2014/main" xmlns="" id="{F42F79EB-CD58-3006-EC7D-8FC3E45F8976}"/>
              </a:ext>
            </a:extLst>
          </p:cNvPr>
          <p:cNvSpPr>
            <a:spLocks/>
          </p:cNvSpPr>
          <p:nvPr userDrawn="1"/>
        </p:nvSpPr>
        <p:spPr bwMode="auto">
          <a:xfrm>
            <a:off x="4773" y="-301626"/>
            <a:ext cx="9139227" cy="6016626"/>
          </a:xfrm>
          <a:custGeom>
            <a:avLst/>
            <a:gdLst>
              <a:gd name="T0" fmla="*/ 0 w 12246"/>
              <a:gd name="T1" fmla="*/ 9475 h 9476"/>
              <a:gd name="T2" fmla="*/ 12245 w 12246"/>
              <a:gd name="T3" fmla="*/ 9475 h 9476"/>
              <a:gd name="T4" fmla="*/ 12245 w 12246"/>
              <a:gd name="T5" fmla="*/ 0 h 9476"/>
              <a:gd name="T6" fmla="*/ 0 w 12246"/>
              <a:gd name="T7" fmla="*/ 0 h 9476"/>
              <a:gd name="T8" fmla="*/ 0 w 12246"/>
              <a:gd name="T9" fmla="*/ 9475 h 9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6" h="9476">
                <a:moveTo>
                  <a:pt x="0" y="9475"/>
                </a:moveTo>
                <a:lnTo>
                  <a:pt x="12245" y="9475"/>
                </a:lnTo>
                <a:lnTo>
                  <a:pt x="12245" y="0"/>
                </a:lnTo>
                <a:lnTo>
                  <a:pt x="0" y="0"/>
                </a:lnTo>
                <a:lnTo>
                  <a:pt x="0" y="9475"/>
                </a:lnTo>
                <a:close/>
              </a:path>
            </a:pathLst>
          </a:custGeom>
          <a:solidFill>
            <a:srgbClr val="FFF0D7">
              <a:alpha val="5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7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>
            <a:spLocks/>
          </p:cNvSpPr>
          <p:nvPr userDrawn="1"/>
        </p:nvSpPr>
        <p:spPr bwMode="auto">
          <a:xfrm>
            <a:off x="0" y="0"/>
            <a:ext cx="9144000" cy="5715000"/>
          </a:xfrm>
          <a:custGeom>
            <a:avLst/>
            <a:gdLst>
              <a:gd name="T0" fmla="*/ 12072 w 12073"/>
              <a:gd name="T1" fmla="*/ 0 h 17173"/>
              <a:gd name="T2" fmla="*/ 0 w 12073"/>
              <a:gd name="T3" fmla="*/ 0 h 17173"/>
              <a:gd name="T4" fmla="*/ 0 w 12073"/>
              <a:gd name="T5" fmla="*/ 17172 h 17173"/>
              <a:gd name="T6" fmla="*/ 12072 w 12073"/>
              <a:gd name="T7" fmla="*/ 17172 h 17173"/>
              <a:gd name="T8" fmla="*/ 12072 w 12073"/>
              <a:gd name="T9" fmla="*/ 0 h 17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73" h="17173">
                <a:moveTo>
                  <a:pt x="12072" y="0"/>
                </a:moveTo>
                <a:lnTo>
                  <a:pt x="0" y="0"/>
                </a:lnTo>
                <a:lnTo>
                  <a:pt x="0" y="17172"/>
                </a:lnTo>
                <a:lnTo>
                  <a:pt x="12072" y="17172"/>
                </a:lnTo>
                <a:lnTo>
                  <a:pt x="12072" y="0"/>
                </a:lnTo>
                <a:close/>
              </a:path>
            </a:pathLst>
          </a:custGeom>
          <a:solidFill>
            <a:srgbClr val="CCE7D3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9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bg>
      <p:bgPr>
        <a:solidFill>
          <a:srgbClr val="F8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714999"/>
          </a:xfrm>
          <a:prstGeom prst="rect">
            <a:avLst/>
          </a:prstGeom>
          <a:solidFill>
            <a:srgbClr val="FEF3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9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bg>
      <p:bgPr>
        <a:solidFill>
          <a:srgbClr val="F8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714999"/>
          </a:xfrm>
          <a:prstGeom prst="rect">
            <a:avLst/>
          </a:prstGeom>
          <a:solidFill>
            <a:srgbClr val="FCF2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BEF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bg>
      <p:bgPr>
        <a:solidFill>
          <a:srgbClr val="F8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714999"/>
          </a:xfrm>
          <a:prstGeom prst="rect">
            <a:avLst/>
          </a:prstGeom>
          <a:solidFill>
            <a:srgbClr val="EFF2F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1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BD2DDC4-B5EC-420B-8FD4-2D525FEBC018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D8C5FF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3AD2F4B-E4A7-404F-96E1-5BB2C918F1D1}"/>
              </a:ext>
            </a:extLst>
          </p:cNvPr>
          <p:cNvSpPr/>
          <p:nvPr userDrawn="1"/>
        </p:nvSpPr>
        <p:spPr>
          <a:xfrm>
            <a:off x="0" y="5050548"/>
            <a:ext cx="9144000" cy="664452"/>
          </a:xfrm>
          <a:prstGeom prst="rect">
            <a:avLst/>
          </a:prstGeom>
          <a:solidFill>
            <a:srgbClr val="532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xmlns="" id="{03CBF6BF-3A1E-45F8-891C-CF9B4DCA4577}"/>
              </a:ext>
            </a:extLst>
          </p:cNvPr>
          <p:cNvSpPr/>
          <p:nvPr userDrawn="1"/>
        </p:nvSpPr>
        <p:spPr>
          <a:xfrm>
            <a:off x="8605804" y="5136680"/>
            <a:ext cx="459361" cy="466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204B719D-9FDC-4F30-86DA-8B708FDDE47E}"/>
              </a:ext>
            </a:extLst>
          </p:cNvPr>
          <p:cNvSpPr txBox="1"/>
          <p:nvPr userDrawn="1"/>
        </p:nvSpPr>
        <p:spPr>
          <a:xfrm>
            <a:off x="8604264" y="5203793"/>
            <a:ext cx="524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0000000-1234-1234-1234-123412341234}" type="slidenum">
              <a:rPr lang="en" altLang="zh-TW" sz="1600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‹#›</a:t>
            </a:fld>
            <a:endParaRPr lang="zh-TW" alt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8574505" y="5309937"/>
            <a:ext cx="48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542497-ED72-445F-8929-B2A01426095A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67" r:id="rId5"/>
    <p:sldLayoutId id="2147483666" r:id="rId6"/>
    <p:sldLayoutId id="214748366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1028" indent="-271028" algn="l" defTabSz="713232" rtl="0" eaLnBrk="1" latinLnBrk="0" hangingPunct="1">
        <a:lnSpc>
          <a:spcPct val="100000"/>
        </a:lnSpc>
        <a:spcBef>
          <a:spcPts val="140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77718" indent="-221102" algn="l" defTabSz="713232" rtl="0" eaLnBrk="1" latinLnBrk="0" hangingPunct="1">
        <a:lnSpc>
          <a:spcPct val="100000"/>
        </a:lnSpc>
        <a:spcBef>
          <a:spcPts val="93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91540" indent="-178308" algn="l" defTabSz="713232" rtl="0" eaLnBrk="1" latinLnBrk="0" hangingPunct="1">
        <a:lnSpc>
          <a:spcPct val="100000"/>
        </a:lnSpc>
        <a:spcBef>
          <a:spcPts val="62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48156" indent="-178308" algn="l" defTabSz="713232" rtl="0" eaLnBrk="1" latinLnBrk="0" hangingPunct="1">
        <a:lnSpc>
          <a:spcPct val="100000"/>
        </a:lnSpc>
        <a:spcBef>
          <a:spcPts val="468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604772" indent="-178308" algn="l" defTabSz="713232" rtl="0" eaLnBrk="1" latinLnBrk="0" hangingPunct="1">
        <a:lnSpc>
          <a:spcPct val="100000"/>
        </a:lnSpc>
        <a:spcBef>
          <a:spcPts val="468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c.edu.tw/apply114/system/ColQry_114applyXForStu_Fd87eO2q/html/Apply_ReviewData.pdf" TargetMode="Externa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36649" y="1677062"/>
            <a:ext cx="5911162" cy="441353"/>
          </a:xfrm>
          <a:prstGeom prst="rect">
            <a:avLst/>
          </a:prstGeom>
          <a:solidFill>
            <a:srgbClr val="C63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36649" y="1677063"/>
            <a:ext cx="5911162" cy="441352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altLang="zh-TW" sz="24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latin typeface="華康儷粗黑(P)" panose="02010601000101010101" pitchFamily="2" charset="-120"/>
                <a:ea typeface="華康儷粗黑(P)" panose="02010601000101010101" pitchFamily="2" charset="-120"/>
              </a:rPr>
              <a:t>115</a:t>
            </a:r>
            <a:r>
              <a:rPr lang="zh-TW" altLang="en-US" sz="24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latin typeface="華康儷粗黑(P)" panose="02010601000101010101" pitchFamily="2" charset="-120"/>
                <a:ea typeface="華康儷粗黑(P)" panose="02010601000101010101" pitchFamily="2" charset="-120"/>
              </a:rPr>
              <a:t>年度 大學多元入學專題系列  講座</a:t>
            </a:r>
            <a:endParaRPr lang="zh-TW" altLang="en-US" sz="480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華康儷粗黑(P)" panose="02010601000101010101" pitchFamily="2" charset="-120"/>
              <a:ea typeface="華康儷粗黑(P)" panose="02010601000101010101" pitchFamily="2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90021" y="2294407"/>
            <a:ext cx="6057790" cy="154934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zh-TW" altLang="en-US" sz="4800" b="1" dirty="0">
                <a:ln w="1905"/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甄選入學管道</a:t>
            </a:r>
            <a:br>
              <a:rPr lang="zh-TW" altLang="en-US" sz="4800" b="1" dirty="0">
                <a:ln w="1905"/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>
                <a:ln w="1905"/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報名攻略</a:t>
            </a:r>
            <a:endParaRPr lang="zh-TW" altLang="en-US" sz="6000" b="1" dirty="0">
              <a:ln w="1905"/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797424" y="4524925"/>
            <a:ext cx="3438248" cy="4205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大考通訊社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797424" y="4028421"/>
            <a:ext cx="3438248" cy="4205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TW" altLang="en-US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（</a:t>
            </a:r>
            <a: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50</a:t>
            </a:r>
            <a:r>
              <a:rPr lang="zh-TW" altLang="en-US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分鐘）</a:t>
            </a:r>
            <a:endParaRPr lang="zh-TW" altLang="en-US" sz="36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F23B86D-1965-4D2D-A07C-A70FF5022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12E4F79-68B4-4D32-8E34-5BCCC148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圓角矩形圖說文字 28"/>
          <p:cNvSpPr/>
          <p:nvPr/>
        </p:nvSpPr>
        <p:spPr>
          <a:xfrm rot="16200000">
            <a:off x="1181890" y="211881"/>
            <a:ext cx="4656373" cy="5587137"/>
          </a:xfrm>
          <a:custGeom>
            <a:avLst/>
            <a:gdLst>
              <a:gd name="connsiteX0" fmla="*/ 0 w 4313474"/>
              <a:gd name="connsiteY0" fmla="*/ 688397 h 4130297"/>
              <a:gd name="connsiteX1" fmla="*/ 688397 w 4313474"/>
              <a:gd name="connsiteY1" fmla="*/ 0 h 4130297"/>
              <a:gd name="connsiteX2" fmla="*/ 2516193 w 4313474"/>
              <a:gd name="connsiteY2" fmla="*/ 0 h 4130297"/>
              <a:gd name="connsiteX3" fmla="*/ 2516193 w 4313474"/>
              <a:gd name="connsiteY3" fmla="*/ 0 h 4130297"/>
              <a:gd name="connsiteX4" fmla="*/ 3594562 w 4313474"/>
              <a:gd name="connsiteY4" fmla="*/ 0 h 4130297"/>
              <a:gd name="connsiteX5" fmla="*/ 3625077 w 4313474"/>
              <a:gd name="connsiteY5" fmla="*/ 0 h 4130297"/>
              <a:gd name="connsiteX6" fmla="*/ 4313474 w 4313474"/>
              <a:gd name="connsiteY6" fmla="*/ 688397 h 4130297"/>
              <a:gd name="connsiteX7" fmla="*/ 4313474 w 4313474"/>
              <a:gd name="connsiteY7" fmla="*/ 2409340 h 4130297"/>
              <a:gd name="connsiteX8" fmla="*/ 4313474 w 4313474"/>
              <a:gd name="connsiteY8" fmla="*/ 2409340 h 4130297"/>
              <a:gd name="connsiteX9" fmla="*/ 4313474 w 4313474"/>
              <a:gd name="connsiteY9" fmla="*/ 3441914 h 4130297"/>
              <a:gd name="connsiteX10" fmla="*/ 4313474 w 4313474"/>
              <a:gd name="connsiteY10" fmla="*/ 3441900 h 4130297"/>
              <a:gd name="connsiteX11" fmla="*/ 3625077 w 4313474"/>
              <a:gd name="connsiteY11" fmla="*/ 4130297 h 4130297"/>
              <a:gd name="connsiteX12" fmla="*/ 3594562 w 4313474"/>
              <a:gd name="connsiteY12" fmla="*/ 4130297 h 4130297"/>
              <a:gd name="connsiteX13" fmla="*/ 2362317 w 4313474"/>
              <a:gd name="connsiteY13" fmla="*/ 4805972 h 4130297"/>
              <a:gd name="connsiteX14" fmla="*/ 2516193 w 4313474"/>
              <a:gd name="connsiteY14" fmla="*/ 4130297 h 4130297"/>
              <a:gd name="connsiteX15" fmla="*/ 688397 w 4313474"/>
              <a:gd name="connsiteY15" fmla="*/ 4130297 h 4130297"/>
              <a:gd name="connsiteX16" fmla="*/ 0 w 4313474"/>
              <a:gd name="connsiteY16" fmla="*/ 3441900 h 4130297"/>
              <a:gd name="connsiteX17" fmla="*/ 0 w 4313474"/>
              <a:gd name="connsiteY17" fmla="*/ 3441914 h 4130297"/>
              <a:gd name="connsiteX18" fmla="*/ 0 w 4313474"/>
              <a:gd name="connsiteY18" fmla="*/ 2409340 h 4130297"/>
              <a:gd name="connsiteX19" fmla="*/ 0 w 4313474"/>
              <a:gd name="connsiteY19" fmla="*/ 2409340 h 4130297"/>
              <a:gd name="connsiteX20" fmla="*/ 0 w 4313474"/>
              <a:gd name="connsiteY20" fmla="*/ 688397 h 4130297"/>
              <a:gd name="connsiteX0" fmla="*/ 0 w 4313474"/>
              <a:gd name="connsiteY0" fmla="*/ 688397 h 4805972"/>
              <a:gd name="connsiteX1" fmla="*/ 688397 w 4313474"/>
              <a:gd name="connsiteY1" fmla="*/ 0 h 4805972"/>
              <a:gd name="connsiteX2" fmla="*/ 2516193 w 4313474"/>
              <a:gd name="connsiteY2" fmla="*/ 0 h 4805972"/>
              <a:gd name="connsiteX3" fmla="*/ 2516193 w 4313474"/>
              <a:gd name="connsiteY3" fmla="*/ 0 h 4805972"/>
              <a:gd name="connsiteX4" fmla="*/ 3594562 w 4313474"/>
              <a:gd name="connsiteY4" fmla="*/ 0 h 4805972"/>
              <a:gd name="connsiteX5" fmla="*/ 3625077 w 4313474"/>
              <a:gd name="connsiteY5" fmla="*/ 0 h 4805972"/>
              <a:gd name="connsiteX6" fmla="*/ 4313474 w 4313474"/>
              <a:gd name="connsiteY6" fmla="*/ 688397 h 4805972"/>
              <a:gd name="connsiteX7" fmla="*/ 4313474 w 4313474"/>
              <a:gd name="connsiteY7" fmla="*/ 2409340 h 4805972"/>
              <a:gd name="connsiteX8" fmla="*/ 4313474 w 4313474"/>
              <a:gd name="connsiteY8" fmla="*/ 2409340 h 4805972"/>
              <a:gd name="connsiteX9" fmla="*/ 4313474 w 4313474"/>
              <a:gd name="connsiteY9" fmla="*/ 3441914 h 4805972"/>
              <a:gd name="connsiteX10" fmla="*/ 4313474 w 4313474"/>
              <a:gd name="connsiteY10" fmla="*/ 3441900 h 4805972"/>
              <a:gd name="connsiteX11" fmla="*/ 3625077 w 4313474"/>
              <a:gd name="connsiteY11" fmla="*/ 4130297 h 4805972"/>
              <a:gd name="connsiteX12" fmla="*/ 2858392 w 4313474"/>
              <a:gd name="connsiteY12" fmla="*/ 4138049 h 4805972"/>
              <a:gd name="connsiteX13" fmla="*/ 2362317 w 4313474"/>
              <a:gd name="connsiteY13" fmla="*/ 4805972 h 4805972"/>
              <a:gd name="connsiteX14" fmla="*/ 2516193 w 4313474"/>
              <a:gd name="connsiteY14" fmla="*/ 4130297 h 4805972"/>
              <a:gd name="connsiteX15" fmla="*/ 688397 w 4313474"/>
              <a:gd name="connsiteY15" fmla="*/ 4130297 h 4805972"/>
              <a:gd name="connsiteX16" fmla="*/ 0 w 4313474"/>
              <a:gd name="connsiteY16" fmla="*/ 3441900 h 4805972"/>
              <a:gd name="connsiteX17" fmla="*/ 0 w 4313474"/>
              <a:gd name="connsiteY17" fmla="*/ 3441914 h 4805972"/>
              <a:gd name="connsiteX18" fmla="*/ 0 w 4313474"/>
              <a:gd name="connsiteY18" fmla="*/ 2409340 h 4805972"/>
              <a:gd name="connsiteX19" fmla="*/ 0 w 4313474"/>
              <a:gd name="connsiteY19" fmla="*/ 2409340 h 4805972"/>
              <a:gd name="connsiteX20" fmla="*/ 0 w 4313474"/>
              <a:gd name="connsiteY20" fmla="*/ 688397 h 4805972"/>
              <a:gd name="connsiteX0" fmla="*/ 0 w 4313474"/>
              <a:gd name="connsiteY0" fmla="*/ 688397 h 4805972"/>
              <a:gd name="connsiteX1" fmla="*/ 688397 w 4313474"/>
              <a:gd name="connsiteY1" fmla="*/ 0 h 4805972"/>
              <a:gd name="connsiteX2" fmla="*/ 2516193 w 4313474"/>
              <a:gd name="connsiteY2" fmla="*/ 0 h 4805972"/>
              <a:gd name="connsiteX3" fmla="*/ 2516193 w 4313474"/>
              <a:gd name="connsiteY3" fmla="*/ 0 h 4805972"/>
              <a:gd name="connsiteX4" fmla="*/ 3594562 w 4313474"/>
              <a:gd name="connsiteY4" fmla="*/ 0 h 4805972"/>
              <a:gd name="connsiteX5" fmla="*/ 3625077 w 4313474"/>
              <a:gd name="connsiteY5" fmla="*/ 0 h 4805972"/>
              <a:gd name="connsiteX6" fmla="*/ 4313474 w 4313474"/>
              <a:gd name="connsiteY6" fmla="*/ 688397 h 4805972"/>
              <a:gd name="connsiteX7" fmla="*/ 4313474 w 4313474"/>
              <a:gd name="connsiteY7" fmla="*/ 2409340 h 4805972"/>
              <a:gd name="connsiteX8" fmla="*/ 4313474 w 4313474"/>
              <a:gd name="connsiteY8" fmla="*/ 2409340 h 4805972"/>
              <a:gd name="connsiteX9" fmla="*/ 4313474 w 4313474"/>
              <a:gd name="connsiteY9" fmla="*/ 3441914 h 4805972"/>
              <a:gd name="connsiteX10" fmla="*/ 4313474 w 4313474"/>
              <a:gd name="connsiteY10" fmla="*/ 3441900 h 4805972"/>
              <a:gd name="connsiteX11" fmla="*/ 3625077 w 4313474"/>
              <a:gd name="connsiteY11" fmla="*/ 4130297 h 4805972"/>
              <a:gd name="connsiteX12" fmla="*/ 3036622 w 4313474"/>
              <a:gd name="connsiteY12" fmla="*/ 4130299 h 4805972"/>
              <a:gd name="connsiteX13" fmla="*/ 2362317 w 4313474"/>
              <a:gd name="connsiteY13" fmla="*/ 4805972 h 4805972"/>
              <a:gd name="connsiteX14" fmla="*/ 2516193 w 4313474"/>
              <a:gd name="connsiteY14" fmla="*/ 4130297 h 4805972"/>
              <a:gd name="connsiteX15" fmla="*/ 688397 w 4313474"/>
              <a:gd name="connsiteY15" fmla="*/ 4130297 h 4805972"/>
              <a:gd name="connsiteX16" fmla="*/ 0 w 4313474"/>
              <a:gd name="connsiteY16" fmla="*/ 3441900 h 4805972"/>
              <a:gd name="connsiteX17" fmla="*/ 0 w 4313474"/>
              <a:gd name="connsiteY17" fmla="*/ 3441914 h 4805972"/>
              <a:gd name="connsiteX18" fmla="*/ 0 w 4313474"/>
              <a:gd name="connsiteY18" fmla="*/ 2409340 h 4805972"/>
              <a:gd name="connsiteX19" fmla="*/ 0 w 4313474"/>
              <a:gd name="connsiteY19" fmla="*/ 2409340 h 4805972"/>
              <a:gd name="connsiteX20" fmla="*/ 0 w 4313474"/>
              <a:gd name="connsiteY20" fmla="*/ 688397 h 4805972"/>
              <a:gd name="connsiteX0" fmla="*/ 0 w 4313474"/>
              <a:gd name="connsiteY0" fmla="*/ 688397 h 4650989"/>
              <a:gd name="connsiteX1" fmla="*/ 688397 w 4313474"/>
              <a:gd name="connsiteY1" fmla="*/ 0 h 4650989"/>
              <a:gd name="connsiteX2" fmla="*/ 2516193 w 4313474"/>
              <a:gd name="connsiteY2" fmla="*/ 0 h 4650989"/>
              <a:gd name="connsiteX3" fmla="*/ 2516193 w 4313474"/>
              <a:gd name="connsiteY3" fmla="*/ 0 h 4650989"/>
              <a:gd name="connsiteX4" fmla="*/ 3594562 w 4313474"/>
              <a:gd name="connsiteY4" fmla="*/ 0 h 4650989"/>
              <a:gd name="connsiteX5" fmla="*/ 3625077 w 4313474"/>
              <a:gd name="connsiteY5" fmla="*/ 0 h 4650989"/>
              <a:gd name="connsiteX6" fmla="*/ 4313474 w 4313474"/>
              <a:gd name="connsiteY6" fmla="*/ 688397 h 4650989"/>
              <a:gd name="connsiteX7" fmla="*/ 4313474 w 4313474"/>
              <a:gd name="connsiteY7" fmla="*/ 2409340 h 4650989"/>
              <a:gd name="connsiteX8" fmla="*/ 4313474 w 4313474"/>
              <a:gd name="connsiteY8" fmla="*/ 2409340 h 4650989"/>
              <a:gd name="connsiteX9" fmla="*/ 4313474 w 4313474"/>
              <a:gd name="connsiteY9" fmla="*/ 3441914 h 4650989"/>
              <a:gd name="connsiteX10" fmla="*/ 4313474 w 4313474"/>
              <a:gd name="connsiteY10" fmla="*/ 3441900 h 4650989"/>
              <a:gd name="connsiteX11" fmla="*/ 3625077 w 4313474"/>
              <a:gd name="connsiteY11" fmla="*/ 4130297 h 4650989"/>
              <a:gd name="connsiteX12" fmla="*/ 3036622 w 4313474"/>
              <a:gd name="connsiteY12" fmla="*/ 4130299 h 4650989"/>
              <a:gd name="connsiteX13" fmla="*/ 2509551 w 4313474"/>
              <a:gd name="connsiteY13" fmla="*/ 4650989 h 4650989"/>
              <a:gd name="connsiteX14" fmla="*/ 2516193 w 4313474"/>
              <a:gd name="connsiteY14" fmla="*/ 4130297 h 4650989"/>
              <a:gd name="connsiteX15" fmla="*/ 688397 w 4313474"/>
              <a:gd name="connsiteY15" fmla="*/ 4130297 h 4650989"/>
              <a:gd name="connsiteX16" fmla="*/ 0 w 4313474"/>
              <a:gd name="connsiteY16" fmla="*/ 3441900 h 4650989"/>
              <a:gd name="connsiteX17" fmla="*/ 0 w 4313474"/>
              <a:gd name="connsiteY17" fmla="*/ 3441914 h 4650989"/>
              <a:gd name="connsiteX18" fmla="*/ 0 w 4313474"/>
              <a:gd name="connsiteY18" fmla="*/ 2409340 h 4650989"/>
              <a:gd name="connsiteX19" fmla="*/ 0 w 4313474"/>
              <a:gd name="connsiteY19" fmla="*/ 2409340 h 4650989"/>
              <a:gd name="connsiteX20" fmla="*/ 0 w 4313474"/>
              <a:gd name="connsiteY20" fmla="*/ 688397 h 4650989"/>
              <a:gd name="connsiteX0" fmla="*/ 0 w 4313474"/>
              <a:gd name="connsiteY0" fmla="*/ 688397 h 4708487"/>
              <a:gd name="connsiteX1" fmla="*/ 688397 w 4313474"/>
              <a:gd name="connsiteY1" fmla="*/ 0 h 4708487"/>
              <a:gd name="connsiteX2" fmla="*/ 2516193 w 4313474"/>
              <a:gd name="connsiteY2" fmla="*/ 0 h 4708487"/>
              <a:gd name="connsiteX3" fmla="*/ 2516193 w 4313474"/>
              <a:gd name="connsiteY3" fmla="*/ 0 h 4708487"/>
              <a:gd name="connsiteX4" fmla="*/ 3594562 w 4313474"/>
              <a:gd name="connsiteY4" fmla="*/ 0 h 4708487"/>
              <a:gd name="connsiteX5" fmla="*/ 3625077 w 4313474"/>
              <a:gd name="connsiteY5" fmla="*/ 0 h 4708487"/>
              <a:gd name="connsiteX6" fmla="*/ 4313474 w 4313474"/>
              <a:gd name="connsiteY6" fmla="*/ 688397 h 4708487"/>
              <a:gd name="connsiteX7" fmla="*/ 4313474 w 4313474"/>
              <a:gd name="connsiteY7" fmla="*/ 2409340 h 4708487"/>
              <a:gd name="connsiteX8" fmla="*/ 4313474 w 4313474"/>
              <a:gd name="connsiteY8" fmla="*/ 2409340 h 4708487"/>
              <a:gd name="connsiteX9" fmla="*/ 4313474 w 4313474"/>
              <a:gd name="connsiteY9" fmla="*/ 3441914 h 4708487"/>
              <a:gd name="connsiteX10" fmla="*/ 4313474 w 4313474"/>
              <a:gd name="connsiteY10" fmla="*/ 3441900 h 4708487"/>
              <a:gd name="connsiteX11" fmla="*/ 3625077 w 4313474"/>
              <a:gd name="connsiteY11" fmla="*/ 4130297 h 4708487"/>
              <a:gd name="connsiteX12" fmla="*/ 3036622 w 4313474"/>
              <a:gd name="connsiteY12" fmla="*/ 4130299 h 4708487"/>
              <a:gd name="connsiteX13" fmla="*/ 2186520 w 4313474"/>
              <a:gd name="connsiteY13" fmla="*/ 4708487 h 4708487"/>
              <a:gd name="connsiteX14" fmla="*/ 2516193 w 4313474"/>
              <a:gd name="connsiteY14" fmla="*/ 4130297 h 4708487"/>
              <a:gd name="connsiteX15" fmla="*/ 688397 w 4313474"/>
              <a:gd name="connsiteY15" fmla="*/ 4130297 h 4708487"/>
              <a:gd name="connsiteX16" fmla="*/ 0 w 4313474"/>
              <a:gd name="connsiteY16" fmla="*/ 3441900 h 4708487"/>
              <a:gd name="connsiteX17" fmla="*/ 0 w 4313474"/>
              <a:gd name="connsiteY17" fmla="*/ 3441914 h 4708487"/>
              <a:gd name="connsiteX18" fmla="*/ 0 w 4313474"/>
              <a:gd name="connsiteY18" fmla="*/ 2409340 h 4708487"/>
              <a:gd name="connsiteX19" fmla="*/ 0 w 4313474"/>
              <a:gd name="connsiteY19" fmla="*/ 2409340 h 4708487"/>
              <a:gd name="connsiteX20" fmla="*/ 0 w 4313474"/>
              <a:gd name="connsiteY20" fmla="*/ 688397 h 4708487"/>
              <a:gd name="connsiteX0" fmla="*/ 0 w 4313474"/>
              <a:gd name="connsiteY0" fmla="*/ 688397 h 4708487"/>
              <a:gd name="connsiteX1" fmla="*/ 688397 w 4313474"/>
              <a:gd name="connsiteY1" fmla="*/ 0 h 4708487"/>
              <a:gd name="connsiteX2" fmla="*/ 2516193 w 4313474"/>
              <a:gd name="connsiteY2" fmla="*/ 0 h 4708487"/>
              <a:gd name="connsiteX3" fmla="*/ 2516193 w 4313474"/>
              <a:gd name="connsiteY3" fmla="*/ 0 h 4708487"/>
              <a:gd name="connsiteX4" fmla="*/ 3594562 w 4313474"/>
              <a:gd name="connsiteY4" fmla="*/ 0 h 4708487"/>
              <a:gd name="connsiteX5" fmla="*/ 3625077 w 4313474"/>
              <a:gd name="connsiteY5" fmla="*/ 0 h 4708487"/>
              <a:gd name="connsiteX6" fmla="*/ 4313474 w 4313474"/>
              <a:gd name="connsiteY6" fmla="*/ 688397 h 4708487"/>
              <a:gd name="connsiteX7" fmla="*/ 4313474 w 4313474"/>
              <a:gd name="connsiteY7" fmla="*/ 2409340 h 4708487"/>
              <a:gd name="connsiteX8" fmla="*/ 4313474 w 4313474"/>
              <a:gd name="connsiteY8" fmla="*/ 2409340 h 4708487"/>
              <a:gd name="connsiteX9" fmla="*/ 4313474 w 4313474"/>
              <a:gd name="connsiteY9" fmla="*/ 3441914 h 4708487"/>
              <a:gd name="connsiteX10" fmla="*/ 4313474 w 4313474"/>
              <a:gd name="connsiteY10" fmla="*/ 3441900 h 4708487"/>
              <a:gd name="connsiteX11" fmla="*/ 3625077 w 4313474"/>
              <a:gd name="connsiteY11" fmla="*/ 4130297 h 4708487"/>
              <a:gd name="connsiteX12" fmla="*/ 3036622 w 4313474"/>
              <a:gd name="connsiteY12" fmla="*/ 4130299 h 4708487"/>
              <a:gd name="connsiteX13" fmla="*/ 2186520 w 4313474"/>
              <a:gd name="connsiteY13" fmla="*/ 4708487 h 4708487"/>
              <a:gd name="connsiteX14" fmla="*/ 1898843 w 4313474"/>
              <a:gd name="connsiteY14" fmla="*/ 4130297 h 4708487"/>
              <a:gd name="connsiteX15" fmla="*/ 688397 w 4313474"/>
              <a:gd name="connsiteY15" fmla="*/ 4130297 h 4708487"/>
              <a:gd name="connsiteX16" fmla="*/ 0 w 4313474"/>
              <a:gd name="connsiteY16" fmla="*/ 3441900 h 4708487"/>
              <a:gd name="connsiteX17" fmla="*/ 0 w 4313474"/>
              <a:gd name="connsiteY17" fmla="*/ 3441914 h 4708487"/>
              <a:gd name="connsiteX18" fmla="*/ 0 w 4313474"/>
              <a:gd name="connsiteY18" fmla="*/ 2409340 h 4708487"/>
              <a:gd name="connsiteX19" fmla="*/ 0 w 4313474"/>
              <a:gd name="connsiteY19" fmla="*/ 2409340 h 4708487"/>
              <a:gd name="connsiteX20" fmla="*/ 0 w 4313474"/>
              <a:gd name="connsiteY20" fmla="*/ 688397 h 4708487"/>
              <a:gd name="connsiteX0" fmla="*/ 0 w 4313474"/>
              <a:gd name="connsiteY0" fmla="*/ 688397 h 4606268"/>
              <a:gd name="connsiteX1" fmla="*/ 688397 w 4313474"/>
              <a:gd name="connsiteY1" fmla="*/ 0 h 4606268"/>
              <a:gd name="connsiteX2" fmla="*/ 2516193 w 4313474"/>
              <a:gd name="connsiteY2" fmla="*/ 0 h 4606268"/>
              <a:gd name="connsiteX3" fmla="*/ 2516193 w 4313474"/>
              <a:gd name="connsiteY3" fmla="*/ 0 h 4606268"/>
              <a:gd name="connsiteX4" fmla="*/ 3594562 w 4313474"/>
              <a:gd name="connsiteY4" fmla="*/ 0 h 4606268"/>
              <a:gd name="connsiteX5" fmla="*/ 3625077 w 4313474"/>
              <a:gd name="connsiteY5" fmla="*/ 0 h 4606268"/>
              <a:gd name="connsiteX6" fmla="*/ 4313474 w 4313474"/>
              <a:gd name="connsiteY6" fmla="*/ 688397 h 4606268"/>
              <a:gd name="connsiteX7" fmla="*/ 4313474 w 4313474"/>
              <a:gd name="connsiteY7" fmla="*/ 2409340 h 4606268"/>
              <a:gd name="connsiteX8" fmla="*/ 4313474 w 4313474"/>
              <a:gd name="connsiteY8" fmla="*/ 2409340 h 4606268"/>
              <a:gd name="connsiteX9" fmla="*/ 4313474 w 4313474"/>
              <a:gd name="connsiteY9" fmla="*/ 3441914 h 4606268"/>
              <a:gd name="connsiteX10" fmla="*/ 4313474 w 4313474"/>
              <a:gd name="connsiteY10" fmla="*/ 3441900 h 4606268"/>
              <a:gd name="connsiteX11" fmla="*/ 3625077 w 4313474"/>
              <a:gd name="connsiteY11" fmla="*/ 4130297 h 4606268"/>
              <a:gd name="connsiteX12" fmla="*/ 3036622 w 4313474"/>
              <a:gd name="connsiteY12" fmla="*/ 4130299 h 4606268"/>
              <a:gd name="connsiteX13" fmla="*/ 1906558 w 4313474"/>
              <a:gd name="connsiteY13" fmla="*/ 4606268 h 4606268"/>
              <a:gd name="connsiteX14" fmla="*/ 1898843 w 4313474"/>
              <a:gd name="connsiteY14" fmla="*/ 4130297 h 4606268"/>
              <a:gd name="connsiteX15" fmla="*/ 688397 w 4313474"/>
              <a:gd name="connsiteY15" fmla="*/ 4130297 h 4606268"/>
              <a:gd name="connsiteX16" fmla="*/ 0 w 4313474"/>
              <a:gd name="connsiteY16" fmla="*/ 3441900 h 4606268"/>
              <a:gd name="connsiteX17" fmla="*/ 0 w 4313474"/>
              <a:gd name="connsiteY17" fmla="*/ 3441914 h 4606268"/>
              <a:gd name="connsiteX18" fmla="*/ 0 w 4313474"/>
              <a:gd name="connsiteY18" fmla="*/ 2409340 h 4606268"/>
              <a:gd name="connsiteX19" fmla="*/ 0 w 4313474"/>
              <a:gd name="connsiteY19" fmla="*/ 2409340 h 4606268"/>
              <a:gd name="connsiteX20" fmla="*/ 0 w 4313474"/>
              <a:gd name="connsiteY20" fmla="*/ 688397 h 460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13474" h="4606268">
                <a:moveTo>
                  <a:pt x="0" y="688397"/>
                </a:moveTo>
                <a:cubicBezTo>
                  <a:pt x="0" y="308206"/>
                  <a:pt x="308206" y="0"/>
                  <a:pt x="688397" y="0"/>
                </a:cubicBezTo>
                <a:lnTo>
                  <a:pt x="2516193" y="0"/>
                </a:lnTo>
                <a:lnTo>
                  <a:pt x="2516193" y="0"/>
                </a:lnTo>
                <a:lnTo>
                  <a:pt x="3594562" y="0"/>
                </a:lnTo>
                <a:lnTo>
                  <a:pt x="3625077" y="0"/>
                </a:lnTo>
                <a:cubicBezTo>
                  <a:pt x="4005268" y="0"/>
                  <a:pt x="4313474" y="308206"/>
                  <a:pt x="4313474" y="688397"/>
                </a:cubicBezTo>
                <a:lnTo>
                  <a:pt x="4313474" y="2409340"/>
                </a:lnTo>
                <a:lnTo>
                  <a:pt x="4313474" y="2409340"/>
                </a:lnTo>
                <a:lnTo>
                  <a:pt x="4313474" y="3441914"/>
                </a:lnTo>
                <a:lnTo>
                  <a:pt x="4313474" y="3441900"/>
                </a:lnTo>
                <a:cubicBezTo>
                  <a:pt x="4313474" y="3822091"/>
                  <a:pt x="4005268" y="4130297"/>
                  <a:pt x="3625077" y="4130297"/>
                </a:cubicBezTo>
                <a:lnTo>
                  <a:pt x="3036622" y="4130299"/>
                </a:lnTo>
                <a:lnTo>
                  <a:pt x="1906558" y="4606268"/>
                </a:lnTo>
                <a:lnTo>
                  <a:pt x="1898843" y="4130297"/>
                </a:lnTo>
                <a:lnTo>
                  <a:pt x="688397" y="4130297"/>
                </a:lnTo>
                <a:cubicBezTo>
                  <a:pt x="308206" y="4130297"/>
                  <a:pt x="0" y="3822091"/>
                  <a:pt x="0" y="3441900"/>
                </a:cubicBezTo>
                <a:lnTo>
                  <a:pt x="0" y="3441914"/>
                </a:lnTo>
                <a:lnTo>
                  <a:pt x="0" y="2409340"/>
                </a:lnTo>
                <a:lnTo>
                  <a:pt x="0" y="2409340"/>
                </a:lnTo>
                <a:lnTo>
                  <a:pt x="0" y="688397"/>
                </a:lnTo>
                <a:close/>
              </a:path>
            </a:pathLst>
          </a:custGeom>
          <a:solidFill>
            <a:srgbClr val="D2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8DED5"/>
              </a:clrFrom>
              <a:clrTo>
                <a:srgbClr val="C8DE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42" b="96503" l="5157" r="95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586" r="3796" b="3289"/>
          <a:stretch/>
        </p:blipFill>
        <p:spPr bwMode="auto">
          <a:xfrm>
            <a:off x="5048138" y="4126645"/>
            <a:ext cx="4515574" cy="16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副標題 27"/>
          <p:cNvSpPr>
            <a:spLocks noGrp="1"/>
          </p:cNvSpPr>
          <p:nvPr>
            <p:ph type="subTitle" idx="4294967295"/>
          </p:nvPr>
        </p:nvSpPr>
        <p:spPr>
          <a:xfrm>
            <a:off x="888908" y="1404191"/>
            <a:ext cx="4712764" cy="22246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Clr>
                <a:srgbClr val="C63F3E"/>
              </a:buClr>
              <a:buSzPct val="125000"/>
              <a:buFont typeface="Arial" panose="020B0604020202020204" pitchFamily="34" charset="0"/>
              <a:buChar char="•"/>
            </a:pPr>
            <a:r>
              <a:rPr lang="zh-TW" altLang="en-US" sz="6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繁星推薦助你選填最佳志願</a:t>
            </a: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-1364615" y="-1540174"/>
            <a:ext cx="54610" cy="432447"/>
            <a:chOff x="566" y="1112"/>
            <a:chExt cx="86" cy="681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566" y="1112"/>
              <a:ext cx="86" cy="681"/>
            </a:xfrm>
            <a:custGeom>
              <a:avLst/>
              <a:gdLst>
                <a:gd name="T0" fmla="*/ 30 w 86"/>
                <a:gd name="T1" fmla="*/ 0 h 681"/>
                <a:gd name="T2" fmla="*/ 0 w 86"/>
                <a:gd name="T3" fmla="*/ 0 h 681"/>
                <a:gd name="T4" fmla="*/ 0 w 86"/>
                <a:gd name="T5" fmla="*/ 110 h 681"/>
                <a:gd name="T6" fmla="*/ 30 w 86"/>
                <a:gd name="T7" fmla="*/ 110 h 681"/>
                <a:gd name="T8" fmla="*/ 52 w 86"/>
                <a:gd name="T9" fmla="*/ 106 h 681"/>
                <a:gd name="T10" fmla="*/ 69 w 86"/>
                <a:gd name="T11" fmla="*/ 94 h 681"/>
                <a:gd name="T12" fmla="*/ 81 w 86"/>
                <a:gd name="T13" fmla="*/ 76 h 681"/>
                <a:gd name="T14" fmla="*/ 85 w 86"/>
                <a:gd name="T15" fmla="*/ 55 h 681"/>
                <a:gd name="T16" fmla="*/ 81 w 86"/>
                <a:gd name="T17" fmla="*/ 33 h 681"/>
                <a:gd name="T18" fmla="*/ 69 w 86"/>
                <a:gd name="T19" fmla="*/ 16 h 681"/>
                <a:gd name="T20" fmla="*/ 52 w 86"/>
                <a:gd name="T21" fmla="*/ 4 h 681"/>
                <a:gd name="T22" fmla="*/ 30 w 86"/>
                <a:gd name="T23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681">
                  <a:moveTo>
                    <a:pt x="30" y="0"/>
                  </a:moveTo>
                  <a:lnTo>
                    <a:pt x="0" y="0"/>
                  </a:lnTo>
                  <a:lnTo>
                    <a:pt x="0" y="110"/>
                  </a:lnTo>
                  <a:lnTo>
                    <a:pt x="30" y="110"/>
                  </a:lnTo>
                  <a:lnTo>
                    <a:pt x="52" y="106"/>
                  </a:lnTo>
                  <a:lnTo>
                    <a:pt x="69" y="94"/>
                  </a:lnTo>
                  <a:lnTo>
                    <a:pt x="81" y="76"/>
                  </a:lnTo>
                  <a:lnTo>
                    <a:pt x="85" y="55"/>
                  </a:lnTo>
                  <a:lnTo>
                    <a:pt x="81" y="33"/>
                  </a:lnTo>
                  <a:lnTo>
                    <a:pt x="69" y="16"/>
                  </a:lnTo>
                  <a:lnTo>
                    <a:pt x="5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DB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566" y="1112"/>
              <a:ext cx="86" cy="681"/>
            </a:xfrm>
            <a:custGeom>
              <a:avLst/>
              <a:gdLst>
                <a:gd name="T0" fmla="*/ 30 w 86"/>
                <a:gd name="T1" fmla="*/ 570 h 681"/>
                <a:gd name="T2" fmla="*/ 0 w 86"/>
                <a:gd name="T3" fmla="*/ 570 h 681"/>
                <a:gd name="T4" fmla="*/ 0 w 86"/>
                <a:gd name="T5" fmla="*/ 680 h 681"/>
                <a:gd name="T6" fmla="*/ 30 w 86"/>
                <a:gd name="T7" fmla="*/ 680 h 681"/>
                <a:gd name="T8" fmla="*/ 52 w 86"/>
                <a:gd name="T9" fmla="*/ 676 h 681"/>
                <a:gd name="T10" fmla="*/ 69 w 86"/>
                <a:gd name="T11" fmla="*/ 664 h 681"/>
                <a:gd name="T12" fmla="*/ 81 w 86"/>
                <a:gd name="T13" fmla="*/ 646 h 681"/>
                <a:gd name="T14" fmla="*/ 85 w 86"/>
                <a:gd name="T15" fmla="*/ 625 h 681"/>
                <a:gd name="T16" fmla="*/ 81 w 86"/>
                <a:gd name="T17" fmla="*/ 603 h 681"/>
                <a:gd name="T18" fmla="*/ 69 w 86"/>
                <a:gd name="T19" fmla="*/ 586 h 681"/>
                <a:gd name="T20" fmla="*/ 52 w 86"/>
                <a:gd name="T21" fmla="*/ 574 h 681"/>
                <a:gd name="T22" fmla="*/ 30 w 86"/>
                <a:gd name="T23" fmla="*/ 5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681">
                  <a:moveTo>
                    <a:pt x="30" y="570"/>
                  </a:moveTo>
                  <a:lnTo>
                    <a:pt x="0" y="570"/>
                  </a:lnTo>
                  <a:lnTo>
                    <a:pt x="0" y="680"/>
                  </a:lnTo>
                  <a:lnTo>
                    <a:pt x="30" y="680"/>
                  </a:lnTo>
                  <a:lnTo>
                    <a:pt x="52" y="676"/>
                  </a:lnTo>
                  <a:lnTo>
                    <a:pt x="69" y="664"/>
                  </a:lnTo>
                  <a:lnTo>
                    <a:pt x="81" y="646"/>
                  </a:lnTo>
                  <a:lnTo>
                    <a:pt x="85" y="625"/>
                  </a:lnTo>
                  <a:lnTo>
                    <a:pt x="81" y="603"/>
                  </a:lnTo>
                  <a:lnTo>
                    <a:pt x="69" y="586"/>
                  </a:lnTo>
                  <a:lnTo>
                    <a:pt x="52" y="574"/>
                  </a:lnTo>
                  <a:lnTo>
                    <a:pt x="30" y="570"/>
                  </a:lnTo>
                  <a:close/>
                </a:path>
              </a:pathLst>
            </a:custGeom>
            <a:solidFill>
              <a:srgbClr val="3DB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6303645" y="-2138360"/>
            <a:ext cx="360045" cy="360055"/>
            <a:chOff x="12642" y="170"/>
            <a:chExt cx="567" cy="567"/>
          </a:xfrm>
        </p:grpSpPr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2642" y="170"/>
              <a:ext cx="567" cy="567"/>
            </a:xfrm>
            <a:custGeom>
              <a:avLst/>
              <a:gdLst>
                <a:gd name="T0" fmla="*/ 0 w 567"/>
                <a:gd name="T1" fmla="*/ 396 h 567"/>
                <a:gd name="T2" fmla="*/ 566 w 567"/>
                <a:gd name="T3" fmla="*/ 396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7" h="567">
                  <a:moveTo>
                    <a:pt x="0" y="396"/>
                  </a:moveTo>
                  <a:lnTo>
                    <a:pt x="566" y="396"/>
                  </a:lnTo>
                </a:path>
              </a:pathLst>
            </a:custGeom>
            <a:noFill/>
            <a:ln w="1799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12642" y="170"/>
              <a:ext cx="567" cy="567"/>
            </a:xfrm>
            <a:custGeom>
              <a:avLst/>
              <a:gdLst>
                <a:gd name="T0" fmla="*/ 170 w 567"/>
                <a:gd name="T1" fmla="*/ 566 h 567"/>
                <a:gd name="T2" fmla="*/ 170 w 567"/>
                <a:gd name="T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7" h="567">
                  <a:moveTo>
                    <a:pt x="170" y="566"/>
                  </a:moveTo>
                  <a:lnTo>
                    <a:pt x="170" y="0"/>
                  </a:lnTo>
                </a:path>
              </a:pathLst>
            </a:custGeom>
            <a:noFill/>
            <a:ln w="1799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-1724025" y="-2246313"/>
            <a:ext cx="8496300" cy="468008"/>
            <a:chOff x="0" y="0"/>
            <a:chExt cx="13380" cy="737"/>
          </a:xfrm>
        </p:grpSpPr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0" y="0"/>
              <a:ext cx="13380" cy="737"/>
            </a:xfrm>
            <a:custGeom>
              <a:avLst/>
              <a:gdLst>
                <a:gd name="T0" fmla="*/ 566 w 13380"/>
                <a:gd name="T1" fmla="*/ 737 h 737"/>
                <a:gd name="T2" fmla="*/ 0 w 13380"/>
                <a:gd name="T3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0" h="737">
                  <a:moveTo>
                    <a:pt x="566" y="737"/>
                  </a:moveTo>
                  <a:lnTo>
                    <a:pt x="0" y="737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0" y="0"/>
              <a:ext cx="13380" cy="737"/>
            </a:xfrm>
            <a:custGeom>
              <a:avLst/>
              <a:gdLst>
                <a:gd name="T0" fmla="*/ 12812 w 13380"/>
                <a:gd name="T1" fmla="*/ 737 h 737"/>
                <a:gd name="T2" fmla="*/ 13379 w 13380"/>
                <a:gd name="T3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0" h="737">
                  <a:moveTo>
                    <a:pt x="12812" y="737"/>
                  </a:moveTo>
                  <a:lnTo>
                    <a:pt x="13379" y="737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0" y="0"/>
              <a:ext cx="13380" cy="737"/>
            </a:xfrm>
            <a:custGeom>
              <a:avLst/>
              <a:gdLst>
                <a:gd name="T0" fmla="*/ 737 w 13380"/>
                <a:gd name="T1" fmla="*/ 566 h 737"/>
                <a:gd name="T2" fmla="*/ 737 w 13380"/>
                <a:gd name="T3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0" h="737">
                  <a:moveTo>
                    <a:pt x="737" y="566"/>
                  </a:moveTo>
                  <a:lnTo>
                    <a:pt x="737" y="0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0" y="0"/>
              <a:ext cx="13380" cy="737"/>
            </a:xfrm>
            <a:custGeom>
              <a:avLst/>
              <a:gdLst>
                <a:gd name="T0" fmla="*/ 12642 w 13380"/>
                <a:gd name="T1" fmla="*/ 566 h 737"/>
                <a:gd name="T2" fmla="*/ 12642 w 13380"/>
                <a:gd name="T3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0" h="737">
                  <a:moveTo>
                    <a:pt x="12642" y="566"/>
                  </a:moveTo>
                  <a:lnTo>
                    <a:pt x="12642" y="0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-1616075" y="-2138360"/>
            <a:ext cx="8280400" cy="360055"/>
            <a:chOff x="170" y="170"/>
            <a:chExt cx="13040" cy="567"/>
          </a:xfrm>
        </p:grpSpPr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70" y="170"/>
              <a:ext cx="13040" cy="567"/>
            </a:xfrm>
            <a:custGeom>
              <a:avLst/>
              <a:gdLst>
                <a:gd name="T0" fmla="*/ 566 w 13040"/>
                <a:gd name="T1" fmla="*/ 396 h 567"/>
                <a:gd name="T2" fmla="*/ 0 w 13040"/>
                <a:gd name="T3" fmla="*/ 396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040" h="567">
                  <a:moveTo>
                    <a:pt x="566" y="396"/>
                  </a:moveTo>
                  <a:lnTo>
                    <a:pt x="0" y="396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70" y="170"/>
              <a:ext cx="13040" cy="567"/>
            </a:xfrm>
            <a:custGeom>
              <a:avLst/>
              <a:gdLst>
                <a:gd name="T0" fmla="*/ 12472 w 13040"/>
                <a:gd name="T1" fmla="*/ 396 h 567"/>
                <a:gd name="T2" fmla="*/ 13039 w 13040"/>
                <a:gd name="T3" fmla="*/ 396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040" h="567">
                  <a:moveTo>
                    <a:pt x="12472" y="396"/>
                  </a:moveTo>
                  <a:lnTo>
                    <a:pt x="13039" y="396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170" y="170"/>
              <a:ext cx="13040" cy="567"/>
            </a:xfrm>
            <a:custGeom>
              <a:avLst/>
              <a:gdLst>
                <a:gd name="T0" fmla="*/ 396 w 13040"/>
                <a:gd name="T1" fmla="*/ 566 h 567"/>
                <a:gd name="T2" fmla="*/ 396 w 13040"/>
                <a:gd name="T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040" h="567">
                  <a:moveTo>
                    <a:pt x="396" y="566"/>
                  </a:moveTo>
                  <a:lnTo>
                    <a:pt x="396" y="0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70" y="170"/>
              <a:ext cx="13040" cy="567"/>
            </a:xfrm>
            <a:custGeom>
              <a:avLst/>
              <a:gdLst>
                <a:gd name="T0" fmla="*/ 12642 w 13040"/>
                <a:gd name="T1" fmla="*/ 566 h 567"/>
                <a:gd name="T2" fmla="*/ 12642 w 13040"/>
                <a:gd name="T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040" h="567">
                  <a:moveTo>
                    <a:pt x="12642" y="566"/>
                  </a:moveTo>
                  <a:lnTo>
                    <a:pt x="12642" y="0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05" y="2743199"/>
            <a:ext cx="1854753" cy="259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1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9">
            <a:extLst>
              <a:ext uri="{FF2B5EF4-FFF2-40B4-BE49-F238E27FC236}">
                <a16:creationId xmlns:a16="http://schemas.microsoft.com/office/drawing/2014/main" xmlns="" id="{E0F64748-FB47-404D-BE85-97ED31CB2A6B}"/>
              </a:ext>
            </a:extLst>
          </p:cNvPr>
          <p:cNvGrpSpPr>
            <a:grpSpLocks/>
          </p:cNvGrpSpPr>
          <p:nvPr/>
        </p:nvGrpSpPr>
        <p:grpSpPr bwMode="auto">
          <a:xfrm>
            <a:off x="971021" y="1717146"/>
            <a:ext cx="7171532" cy="2760928"/>
            <a:chOff x="287824" y="1124744"/>
            <a:chExt cx="8604656" cy="331236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1E580409-6D3F-4ECE-A793-07F19007D892}"/>
                </a:ext>
              </a:extLst>
            </p:cNvPr>
            <p:cNvSpPr/>
            <p:nvPr/>
          </p:nvSpPr>
          <p:spPr>
            <a:xfrm>
              <a:off x="287824" y="1124744"/>
              <a:ext cx="2699967" cy="33123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495"/>
                </a:lnSpc>
                <a:defRPr/>
              </a:pPr>
              <a:endParaRPr lang="zh-TW" altLang="zh-TW" sz="1000" kern="100" dirty="0">
                <a:cs typeface="Times New Roman" panose="02020603050405020304" pitchFamily="18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20AACFAE-F4B5-42A7-8228-645D712E5EBE}"/>
                </a:ext>
              </a:extLst>
            </p:cNvPr>
            <p:cNvSpPr/>
            <p:nvPr/>
          </p:nvSpPr>
          <p:spPr>
            <a:xfrm>
              <a:off x="473536" y="2689667"/>
              <a:ext cx="1619028" cy="480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167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BD0298CC-C405-4D51-8AAF-7EF80023D221}"/>
                </a:ext>
              </a:extLst>
            </p:cNvPr>
            <p:cNvSpPr/>
            <p:nvPr/>
          </p:nvSpPr>
          <p:spPr>
            <a:xfrm>
              <a:off x="359252" y="1269175"/>
              <a:ext cx="2520604" cy="550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333" dirty="0"/>
                <a:t>學生規定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D02D3CE9-EA8E-41C6-ACB1-9DBB52FAE78F}"/>
                </a:ext>
              </a:extLst>
            </p:cNvPr>
            <p:cNvSpPr/>
            <p:nvPr/>
          </p:nvSpPr>
          <p:spPr>
            <a:xfrm>
              <a:off x="359252" y="1845307"/>
              <a:ext cx="2520604" cy="2375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Aft>
                  <a:spcPts val="500"/>
                </a:spcAft>
                <a:defRPr/>
              </a:pPr>
              <a:r>
                <a:rPr lang="en-US" altLang="zh-TW" sz="2000" kern="100" dirty="0">
                  <a:solidFill>
                    <a:srgbClr val="0066FF"/>
                  </a:solidFill>
                </a:rPr>
                <a:t>1.</a:t>
              </a:r>
              <a:r>
                <a:rPr lang="zh-TW" altLang="en-US" sz="2000" kern="100" dirty="0">
                  <a:solidFill>
                    <a:srgbClr val="0066FF"/>
                  </a:solidFill>
                </a:rPr>
                <a:t>應屆高中生</a:t>
              </a:r>
              <a:endParaRPr lang="en-US" altLang="zh-TW" sz="2000" kern="100" dirty="0">
                <a:solidFill>
                  <a:srgbClr val="0066FF"/>
                </a:solidFill>
              </a:endParaRPr>
            </a:p>
            <a:p>
              <a:pPr marL="220919" indent="-220919" algn="just">
                <a:spcAft>
                  <a:spcPts val="500"/>
                </a:spcAft>
                <a:defRPr/>
              </a:pPr>
              <a:r>
                <a:rPr lang="en-US" altLang="zh-TW" sz="2000" kern="100" dirty="0">
                  <a:solidFill>
                    <a:srgbClr val="0066FF"/>
                  </a:solidFill>
                  <a:cs typeface="Times New Roman" panose="02020603050405020304" pitchFamily="18" charset="0"/>
                </a:rPr>
                <a:t>2.</a:t>
              </a:r>
              <a:r>
                <a:rPr lang="zh-TW" altLang="en-US" sz="2000" kern="100" dirty="0">
                  <a:solidFill>
                    <a:srgbClr val="0066FF"/>
                  </a:solidFill>
                  <a:cs typeface="Times New Roman" panose="02020603050405020304" pitchFamily="18" charset="0"/>
                </a:rPr>
                <a:t>同一所高中念完</a:t>
              </a:r>
              <a:r>
                <a:rPr lang="en-US" altLang="zh-TW" sz="2000" kern="100" dirty="0">
                  <a:solidFill>
                    <a:srgbClr val="0066FF"/>
                  </a:solidFill>
                  <a:cs typeface="Times New Roman" panose="02020603050405020304" pitchFamily="18" charset="0"/>
                </a:rPr>
                <a:t>5</a:t>
              </a:r>
              <a:r>
                <a:rPr lang="zh-TW" altLang="en-US" sz="2000" kern="100" dirty="0">
                  <a:solidFill>
                    <a:srgbClr val="0066FF"/>
                  </a:solidFill>
                  <a:cs typeface="Times New Roman" panose="02020603050405020304" pitchFamily="18" charset="0"/>
                </a:rPr>
                <a:t>個學期</a:t>
              </a:r>
              <a:endParaRPr lang="en-US" altLang="zh-TW" sz="2000" kern="100" dirty="0">
                <a:solidFill>
                  <a:srgbClr val="0066FF"/>
                </a:solidFill>
                <a:cs typeface="Times New Roman" panose="02020603050405020304" pitchFamily="18" charset="0"/>
              </a:endParaRPr>
            </a:p>
            <a:p>
              <a:pPr marL="220919" indent="-220919" algn="just">
                <a:spcAft>
                  <a:spcPts val="500"/>
                </a:spcAft>
                <a:defRPr/>
              </a:pPr>
              <a:r>
                <a:rPr lang="en-US" altLang="zh-TW" sz="2000" kern="1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3.</a:t>
              </a:r>
              <a:r>
                <a:rPr lang="zh-TW" altLang="en-US" sz="2000" kern="1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在校</a:t>
              </a:r>
              <a:r>
                <a:rPr lang="en-US" altLang="zh-TW" sz="2000" kern="1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5</a:t>
              </a:r>
              <a:r>
                <a:rPr lang="zh-TW" altLang="en-US" sz="2000" kern="1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個學期成績排名前</a:t>
              </a:r>
              <a:r>
                <a:rPr lang="en-US" altLang="zh-TW" sz="2000" kern="1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50%</a:t>
              </a:r>
              <a:endParaRPr lang="zh-TW" altLang="zh-TW" sz="2000" kern="1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" name="向右箭號 56">
              <a:extLst>
                <a:ext uri="{FF2B5EF4-FFF2-40B4-BE49-F238E27FC236}">
                  <a16:creationId xmlns:a16="http://schemas.microsoft.com/office/drawing/2014/main" xmlns="" id="{68F4830F-2F0A-4E05-8EF6-B6F8B0FEEE55}"/>
                </a:ext>
              </a:extLst>
            </p:cNvPr>
            <p:cNvSpPr/>
            <p:nvPr/>
          </p:nvSpPr>
          <p:spPr>
            <a:xfrm>
              <a:off x="2987791" y="2348432"/>
              <a:ext cx="647611" cy="72056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167"/>
            </a:p>
          </p:txBody>
        </p:sp>
        <p:pic>
          <p:nvPicPr>
            <p:cNvPr id="8" name="圖片 57" descr="新招考-61.png">
              <a:extLst>
                <a:ext uri="{FF2B5EF4-FFF2-40B4-BE49-F238E27FC236}">
                  <a16:creationId xmlns:a16="http://schemas.microsoft.com/office/drawing/2014/main" xmlns="" id="{427F5485-F6AE-4152-BFAD-8B866FE22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340768"/>
              <a:ext cx="5256584" cy="268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55">
              <a:extLst>
                <a:ext uri="{FF2B5EF4-FFF2-40B4-BE49-F238E27FC236}">
                  <a16:creationId xmlns:a16="http://schemas.microsoft.com/office/drawing/2014/main" xmlns="" id="{6BFF7CB1-17B3-4D79-A26C-52F2AFAA9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928" y="2060848"/>
              <a:ext cx="4968552" cy="164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750"/>
                </a:spcBef>
                <a:buFont typeface="Wingdings" panose="05000000000000000000" pitchFamily="2" charset="2"/>
                <a:buChar char="u"/>
              </a:pP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重考生大約</a:t>
              </a:r>
              <a:r>
                <a:rPr lang="en-US" altLang="zh-TW" sz="2333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8,000</a:t>
              </a: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多人</a:t>
              </a:r>
              <a:endParaRPr lang="en-US" altLang="zh-TW" sz="2333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750"/>
                </a:spcBef>
                <a:buFont typeface="Wingdings" panose="05000000000000000000" pitchFamily="2" charset="2"/>
                <a:buChar char="u"/>
              </a:pP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轉學生</a:t>
              </a:r>
              <a:endParaRPr lang="en-US" altLang="zh-TW" sz="2333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750"/>
                </a:spcBef>
                <a:buFont typeface="Wingdings" panose="05000000000000000000" pitchFamily="2" charset="2"/>
                <a:buChar char="u"/>
              </a:pP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高職生大約</a:t>
              </a:r>
              <a:r>
                <a:rPr lang="en-US" altLang="zh-TW" sz="2333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3,000</a:t>
              </a: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</a:p>
          </p:txBody>
        </p:sp>
      </p:grpSp>
      <p:sp>
        <p:nvSpPr>
          <p:cNvPr id="10" name="矩形 58">
            <a:extLst>
              <a:ext uri="{FF2B5EF4-FFF2-40B4-BE49-F238E27FC236}">
                <a16:creationId xmlns:a16="http://schemas.microsoft.com/office/drawing/2014/main" xmlns="" id="{E1B1C2E0-8946-4700-A6CF-BE25760E9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542" y="937949"/>
            <a:ext cx="5955476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28650" indent="-6286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  <a:buFont typeface="Wingdings" panose="05000000000000000000" pitchFamily="2" charset="2"/>
              <a:buChar char="n"/>
            </a:pPr>
            <a:r>
              <a:rPr lang="zh-TW" altLang="en-US" sz="3333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相對個人申請管道競爭者少</a:t>
            </a:r>
            <a:endParaRPr lang="en-US" altLang="zh-TW" sz="3333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2D671282-A04F-49D0-A121-B8F2DD341694}"/>
              </a:ext>
            </a:extLst>
          </p:cNvPr>
          <p:cNvSpPr/>
          <p:nvPr/>
        </p:nvSpPr>
        <p:spPr bwMode="auto">
          <a:xfrm>
            <a:off x="1031876" y="4537605"/>
            <a:ext cx="7141104" cy="60060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sz="3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sym typeface="Wingdings"/>
              </a:rPr>
              <a:t>排除重考生、轉學生、高職生與你競爭</a:t>
            </a:r>
          </a:p>
        </p:txBody>
      </p:sp>
      <p:sp>
        <p:nvSpPr>
          <p:cNvPr id="12" name="圓角矩形 4">
            <a:extLst>
              <a:ext uri="{FF2B5EF4-FFF2-40B4-BE49-F238E27FC236}">
                <a16:creationId xmlns:a16="http://schemas.microsoft.com/office/drawing/2014/main" xmlns="" id="{247F43DC-E548-4E96-B771-75BF9BCC4B43}"/>
              </a:ext>
            </a:extLst>
          </p:cNvPr>
          <p:cNvSpPr/>
          <p:nvPr/>
        </p:nvSpPr>
        <p:spPr>
          <a:xfrm>
            <a:off x="406830" y="122375"/>
            <a:ext cx="8330339" cy="7190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01783DC7-9EC5-465D-AAEC-6D3F7C0A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73403" y="-98155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CACA33CB-FDD6-43D7-A4D8-2BDB9F60F75F}"/>
              </a:ext>
            </a:extLst>
          </p:cNvPr>
          <p:cNvSpPr/>
          <p:nvPr/>
        </p:nvSpPr>
        <p:spPr bwMode="auto">
          <a:xfrm>
            <a:off x="1284270" y="122375"/>
            <a:ext cx="7330651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spcBef>
                <a:spcPts val="1404"/>
              </a:spcBef>
              <a:defRPr/>
            </a:pP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Noto Sans Mono CJK TC Bold" panose="020B0800000000000000" pitchFamily="34" charset="-120"/>
                <a:ea typeface="Noto Sans Mono CJK TC Bold" panose="020B0800000000000000" pitchFamily="34" charset="-120"/>
                <a:sym typeface="Wingdings"/>
              </a:rPr>
              <a:t>繁星制度效應</a:t>
            </a:r>
          </a:p>
        </p:txBody>
      </p:sp>
    </p:spTree>
    <p:extLst>
      <p:ext uri="{BB962C8B-B14F-4D97-AF65-F5344CB8AC3E}">
        <p14:creationId xmlns:p14="http://schemas.microsoft.com/office/powerpoint/2010/main" val="402720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930D6E0-0B96-4AAB-8168-E796B05D1E27}"/>
              </a:ext>
            </a:extLst>
          </p:cNvPr>
          <p:cNvSpPr/>
          <p:nvPr/>
        </p:nvSpPr>
        <p:spPr>
          <a:xfrm>
            <a:off x="911490" y="1717146"/>
            <a:ext cx="2250281" cy="27609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1495"/>
              </a:lnSpc>
              <a:defRPr/>
            </a:pPr>
            <a:endParaRPr lang="zh-TW" altLang="zh-TW" sz="1000" kern="100" dirty="0"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CA6FEEC-5733-402F-AAF9-637AFC9B8B69}"/>
              </a:ext>
            </a:extLst>
          </p:cNvPr>
          <p:cNvSpPr/>
          <p:nvPr/>
        </p:nvSpPr>
        <p:spPr>
          <a:xfrm>
            <a:off x="1066271" y="3021542"/>
            <a:ext cx="1349375" cy="400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167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B1CD837-3EFA-46C1-8DAC-0AD94636D985}"/>
              </a:ext>
            </a:extLst>
          </p:cNvPr>
          <p:cNvSpPr/>
          <p:nvPr/>
        </p:nvSpPr>
        <p:spPr>
          <a:xfrm>
            <a:off x="971021" y="1837532"/>
            <a:ext cx="2100792" cy="4590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333" dirty="0"/>
              <a:t>學生規定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1728DB4-0BAE-40F1-BA69-FE31DE8A2B40}"/>
              </a:ext>
            </a:extLst>
          </p:cNvPr>
          <p:cNvSpPr/>
          <p:nvPr/>
        </p:nvSpPr>
        <p:spPr>
          <a:xfrm>
            <a:off x="971021" y="2317750"/>
            <a:ext cx="2100792" cy="1980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Aft>
                <a:spcPts val="500"/>
              </a:spcAft>
              <a:defRPr/>
            </a:pPr>
            <a:r>
              <a:rPr lang="en-US" altLang="zh-TW" sz="2000" kern="100" dirty="0">
                <a:solidFill>
                  <a:schemeClr val="tx1"/>
                </a:solidFill>
              </a:rPr>
              <a:t>1.</a:t>
            </a:r>
            <a:r>
              <a:rPr lang="zh-TW" altLang="en-US" sz="2000" kern="100" dirty="0">
                <a:solidFill>
                  <a:schemeClr val="tx1"/>
                </a:solidFill>
              </a:rPr>
              <a:t>應屆高中生</a:t>
            </a:r>
            <a:endParaRPr lang="en-US" altLang="zh-TW" sz="2000" kern="100" dirty="0">
              <a:solidFill>
                <a:schemeClr val="tx1"/>
              </a:solidFill>
            </a:endParaRPr>
          </a:p>
          <a:p>
            <a:pPr marL="220919" indent="-220919" algn="just">
              <a:spcAft>
                <a:spcPts val="500"/>
              </a:spcAft>
              <a:defRPr/>
            </a:pPr>
            <a:r>
              <a:rPr lang="en-US" altLang="zh-TW" sz="20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2.</a:t>
            </a:r>
            <a:r>
              <a:rPr lang="zh-TW" altLang="en-US" sz="20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同一所高中念完</a:t>
            </a:r>
            <a:r>
              <a:rPr lang="en-US" altLang="zh-TW" sz="20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5</a:t>
            </a:r>
            <a:r>
              <a:rPr lang="zh-TW" altLang="en-US" sz="20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個學期</a:t>
            </a:r>
            <a:endParaRPr lang="en-US" altLang="zh-TW" sz="2000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20919" indent="-220919" algn="just">
              <a:spcAft>
                <a:spcPts val="500"/>
              </a:spcAft>
              <a:defRPr/>
            </a:pPr>
            <a:r>
              <a:rPr lang="en-US" altLang="zh-TW" sz="2000" kern="100" dirty="0">
                <a:solidFill>
                  <a:srgbClr val="0066FF"/>
                </a:solidFill>
                <a:cs typeface="Times New Roman" panose="02020603050405020304" pitchFamily="18" charset="0"/>
              </a:rPr>
              <a:t>3.</a:t>
            </a:r>
            <a:r>
              <a:rPr lang="zh-TW" altLang="en-US" sz="2000" kern="100" dirty="0">
                <a:solidFill>
                  <a:srgbClr val="0066FF"/>
                </a:solidFill>
                <a:cs typeface="Times New Roman" panose="02020603050405020304" pitchFamily="18" charset="0"/>
              </a:rPr>
              <a:t>在校</a:t>
            </a:r>
            <a:r>
              <a:rPr lang="en-US" altLang="zh-TW" sz="2000" kern="100" dirty="0">
                <a:solidFill>
                  <a:srgbClr val="0066FF"/>
                </a:solidFill>
                <a:cs typeface="Times New Roman" panose="02020603050405020304" pitchFamily="18" charset="0"/>
              </a:rPr>
              <a:t>5</a:t>
            </a:r>
            <a:r>
              <a:rPr lang="zh-TW" altLang="en-US" sz="2000" kern="100" dirty="0">
                <a:solidFill>
                  <a:srgbClr val="0066FF"/>
                </a:solidFill>
                <a:cs typeface="Times New Roman" panose="02020603050405020304" pitchFamily="18" charset="0"/>
              </a:rPr>
              <a:t>個學期成績排名前</a:t>
            </a:r>
            <a:r>
              <a:rPr lang="en-US" altLang="zh-TW" sz="2000" kern="100" dirty="0">
                <a:solidFill>
                  <a:srgbClr val="0066FF"/>
                </a:solidFill>
                <a:cs typeface="Times New Roman" panose="02020603050405020304" pitchFamily="18" charset="0"/>
              </a:rPr>
              <a:t>50%</a:t>
            </a:r>
            <a:endParaRPr lang="zh-TW" altLang="zh-TW" sz="2000" kern="100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向右箭號 56">
            <a:extLst>
              <a:ext uri="{FF2B5EF4-FFF2-40B4-BE49-F238E27FC236}">
                <a16:creationId xmlns:a16="http://schemas.microsoft.com/office/drawing/2014/main" xmlns="" id="{4F0194A5-F050-4BD8-B670-8D78902780D3}"/>
              </a:ext>
            </a:extLst>
          </p:cNvPr>
          <p:cNvSpPr/>
          <p:nvPr/>
        </p:nvSpPr>
        <p:spPr>
          <a:xfrm>
            <a:off x="3161771" y="2737116"/>
            <a:ext cx="539750" cy="6006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167"/>
          </a:p>
        </p:txBody>
      </p:sp>
      <p:sp>
        <p:nvSpPr>
          <p:cNvPr id="7" name="矩形 55">
            <a:extLst>
              <a:ext uri="{FF2B5EF4-FFF2-40B4-BE49-F238E27FC236}">
                <a16:creationId xmlns:a16="http://schemas.microsoft.com/office/drawing/2014/main" xmlns="" id="{B64E6A5F-A674-434B-AF79-4E893066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292" y="2497667"/>
            <a:ext cx="4139407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  <a:buFont typeface="Wingdings" panose="05000000000000000000" pitchFamily="2" charset="2"/>
              <a:buChar char="u"/>
            </a:pPr>
            <a:endParaRPr lang="zh-TW" altLang="en-US" sz="2333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58">
            <a:extLst>
              <a:ext uri="{FF2B5EF4-FFF2-40B4-BE49-F238E27FC236}">
                <a16:creationId xmlns:a16="http://schemas.microsoft.com/office/drawing/2014/main" xmlns="" id="{4E1726B6-4D22-4784-B822-050748C09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542" y="937949"/>
            <a:ext cx="3815468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28650" indent="-6286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  <a:buFont typeface="Wingdings" panose="05000000000000000000" pitchFamily="2" charset="2"/>
              <a:buChar char="n"/>
            </a:pPr>
            <a:r>
              <a:rPr lang="zh-TW" altLang="en-US" sz="3333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校排等值的優勢</a:t>
            </a:r>
            <a:endParaRPr lang="en-US" altLang="zh-TW" sz="3333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pic>
        <p:nvPicPr>
          <p:cNvPr id="9" name="圖片 20" descr="新招考-61.png">
            <a:extLst>
              <a:ext uri="{FF2B5EF4-FFF2-40B4-BE49-F238E27FC236}">
                <a16:creationId xmlns:a16="http://schemas.microsoft.com/office/drawing/2014/main" xmlns="" id="{7EEE3554-B12D-4AC5-AF3C-D361F7753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17" y="1897063"/>
            <a:ext cx="4380178" cy="223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E008CDD-4A34-47F4-B37B-0F7C7BA4D17A}"/>
              </a:ext>
            </a:extLst>
          </p:cNvPr>
          <p:cNvSpPr/>
          <p:nvPr/>
        </p:nvSpPr>
        <p:spPr>
          <a:xfrm>
            <a:off x="3791479" y="2497667"/>
            <a:ext cx="4081198" cy="1374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750"/>
              </a:spcBef>
              <a:buFont typeface="Wingdings" pitchFamily="2" charset="2"/>
              <a:buChar char="u"/>
              <a:defRPr/>
            </a:pPr>
            <a:r>
              <a:rPr lang="zh-TW" altLang="en-US" sz="2333" dirty="0">
                <a:latin typeface="微軟正黑體" pitchFamily="34" charset="-120"/>
                <a:ea typeface="微軟正黑體" pitchFamily="34" charset="-120"/>
              </a:rPr>
              <a:t>全國校系比序項目</a:t>
            </a:r>
            <a:endParaRPr lang="en-US" altLang="zh-TW" sz="2333" dirty="0">
              <a:latin typeface="微軟正黑體" pitchFamily="34" charset="-120"/>
              <a:ea typeface="微軟正黑體" pitchFamily="34" charset="-120"/>
            </a:endParaRPr>
          </a:p>
          <a:p>
            <a:pPr indent="297645">
              <a:spcBef>
                <a:spcPts val="750"/>
              </a:spcBef>
              <a:defRPr/>
            </a:pPr>
            <a:r>
              <a:rPr lang="zh-TW" altLang="en-US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第</a:t>
            </a:r>
            <a:r>
              <a:rPr lang="en-US" altLang="zh-TW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1</a:t>
            </a:r>
            <a:r>
              <a:rPr lang="zh-TW" altLang="en-US" sz="2333" dirty="0">
                <a:latin typeface="微軟正黑體" pitchFamily="34" charset="-120"/>
                <a:ea typeface="微軟正黑體" pitchFamily="34" charset="-120"/>
              </a:rPr>
              <a:t>比序</a:t>
            </a:r>
            <a:r>
              <a:rPr lang="zh-TW" altLang="en-US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校排</a:t>
            </a:r>
            <a:r>
              <a:rPr lang="en-US" altLang="zh-TW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%</a:t>
            </a:r>
          </a:p>
          <a:p>
            <a:pPr>
              <a:spcBef>
                <a:spcPts val="750"/>
              </a:spcBef>
              <a:buFont typeface="Wingdings" pitchFamily="2" charset="2"/>
              <a:buChar char="u"/>
              <a:defRPr/>
            </a:pPr>
            <a:r>
              <a:rPr lang="zh-TW" altLang="en-US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每所高中校排</a:t>
            </a:r>
            <a:r>
              <a:rPr lang="en-US" altLang="zh-TW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% </a:t>
            </a:r>
            <a:r>
              <a:rPr lang="zh-TW" altLang="en-US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一樣大</a:t>
            </a:r>
            <a:endParaRPr lang="zh-TW" altLang="en-US" sz="2333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329BAA7-FBA1-4ADC-B5D5-CA654985DE0B}"/>
              </a:ext>
            </a:extLst>
          </p:cNvPr>
          <p:cNvSpPr/>
          <p:nvPr/>
        </p:nvSpPr>
        <p:spPr bwMode="auto">
          <a:xfrm>
            <a:off x="4032251" y="1837532"/>
            <a:ext cx="1949979" cy="599281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sz="3000" dirty="0">
                <a:solidFill>
                  <a:srgbClr val="FF66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分發依據</a:t>
            </a:r>
          </a:p>
        </p:txBody>
      </p:sp>
      <p:sp>
        <p:nvSpPr>
          <p:cNvPr id="12" name="圓角矩形 4">
            <a:extLst>
              <a:ext uri="{FF2B5EF4-FFF2-40B4-BE49-F238E27FC236}">
                <a16:creationId xmlns:a16="http://schemas.microsoft.com/office/drawing/2014/main" xmlns="" id="{04746A40-BE4C-4932-9553-543AE438C857}"/>
              </a:ext>
            </a:extLst>
          </p:cNvPr>
          <p:cNvSpPr/>
          <p:nvPr/>
        </p:nvSpPr>
        <p:spPr>
          <a:xfrm>
            <a:off x="406830" y="122375"/>
            <a:ext cx="8330339" cy="7190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386CCE45-0DB5-4DAC-9C58-4F60F21A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73403" y="-98155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351A9D2-ED7C-4CE6-B256-2C830CA3553D}"/>
              </a:ext>
            </a:extLst>
          </p:cNvPr>
          <p:cNvSpPr/>
          <p:nvPr/>
        </p:nvSpPr>
        <p:spPr bwMode="auto">
          <a:xfrm>
            <a:off x="1284270" y="122375"/>
            <a:ext cx="7330651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spcBef>
                <a:spcPts val="1404"/>
              </a:spcBef>
              <a:defRPr/>
            </a:pP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Noto Sans Mono CJK TC Bold" panose="020B0800000000000000" pitchFamily="34" charset="-120"/>
                <a:ea typeface="Noto Sans Mono CJK TC Bold" panose="020B0800000000000000" pitchFamily="34" charset="-120"/>
                <a:sym typeface="Wingdings"/>
              </a:rPr>
              <a:t>繁星制度效應</a:t>
            </a:r>
          </a:p>
        </p:txBody>
      </p:sp>
    </p:spTree>
    <p:extLst>
      <p:ext uri="{BB962C8B-B14F-4D97-AF65-F5344CB8AC3E}">
        <p14:creationId xmlns:p14="http://schemas.microsoft.com/office/powerpoint/2010/main" val="219758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5">
            <a:extLst>
              <a:ext uri="{FF2B5EF4-FFF2-40B4-BE49-F238E27FC236}">
                <a16:creationId xmlns:a16="http://schemas.microsoft.com/office/drawing/2014/main" xmlns="" id="{22F5500B-F959-4084-832B-3FA6325E923D}"/>
              </a:ext>
            </a:extLst>
          </p:cNvPr>
          <p:cNvSpPr txBox="1">
            <a:spLocks/>
          </p:cNvSpPr>
          <p:nvPr/>
        </p:nvSpPr>
        <p:spPr>
          <a:xfrm>
            <a:off x="1484710" y="5016501"/>
            <a:ext cx="4457700" cy="190500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C915518-52A0-47AB-856E-8E67F8217CA2}"/>
              </a:ext>
            </a:extLst>
          </p:cNvPr>
          <p:cNvSpPr/>
          <p:nvPr/>
        </p:nvSpPr>
        <p:spPr>
          <a:xfrm>
            <a:off x="1751542" y="817563"/>
            <a:ext cx="5849678" cy="1169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3854" indent="-523854">
              <a:spcBef>
                <a:spcPts val="750"/>
              </a:spcBef>
              <a:buFont typeface="Wingdings" pitchFamily="2" charset="2"/>
              <a:buChar char="n"/>
              <a:defRPr/>
            </a:pPr>
            <a:r>
              <a:rPr lang="zh-TW" altLang="en-US" sz="3333" dirty="0">
                <a:latin typeface="微軟正黑體" pitchFamily="34" charset="-120"/>
                <a:ea typeface="微軟正黑體" pitchFamily="34" charset="-120"/>
              </a:rPr>
              <a:t>排除頂段高中同學與你競爭</a:t>
            </a:r>
            <a:endParaRPr lang="en-US" altLang="zh-TW" sz="3333" dirty="0">
              <a:latin typeface="微軟正黑體" pitchFamily="34" charset="-120"/>
              <a:ea typeface="微軟正黑體" pitchFamily="34" charset="-120"/>
            </a:endParaRPr>
          </a:p>
          <a:p>
            <a:pPr marL="523854" indent="1323">
              <a:spcBef>
                <a:spcPts val="750"/>
              </a:spcBef>
              <a:defRPr/>
            </a:pPr>
            <a:r>
              <a:rPr lang="en-US" altLang="zh-TW" sz="3000" dirty="0">
                <a:latin typeface="微軟正黑體" pitchFamily="34" charset="-120"/>
                <a:ea typeface="微軟正黑體" pitchFamily="34" charset="-120"/>
                <a:sym typeface="Wingdings"/>
              </a:rPr>
              <a:t>--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  <a:sym typeface="Wingdings"/>
              </a:rPr>
              <a:t>學生數越多校內競爭越激烈</a:t>
            </a:r>
            <a:endParaRPr lang="en-US" altLang="zh-TW" sz="3000" dirty="0">
              <a:solidFill>
                <a:srgbClr val="0066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  <p:grpSp>
        <p:nvGrpSpPr>
          <p:cNvPr id="6" name="群組 37">
            <a:extLst>
              <a:ext uri="{FF2B5EF4-FFF2-40B4-BE49-F238E27FC236}">
                <a16:creationId xmlns:a16="http://schemas.microsoft.com/office/drawing/2014/main" xmlns="" id="{902ED622-CEBC-44AB-A668-4B9E2A29D850}"/>
              </a:ext>
            </a:extLst>
          </p:cNvPr>
          <p:cNvGrpSpPr>
            <a:grpSpLocks/>
          </p:cNvGrpSpPr>
          <p:nvPr/>
        </p:nvGrpSpPr>
        <p:grpSpPr bwMode="auto">
          <a:xfrm>
            <a:off x="912092" y="1596761"/>
            <a:ext cx="7260888" cy="4080657"/>
            <a:chOff x="180233" y="1556792"/>
            <a:chExt cx="8712247" cy="489632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E0985CBA-C361-4FEB-806E-27D79E2394D1}"/>
                </a:ext>
              </a:extLst>
            </p:cNvPr>
            <p:cNvSpPr/>
            <p:nvPr/>
          </p:nvSpPr>
          <p:spPr>
            <a:xfrm>
              <a:off x="473171" y="3769559"/>
              <a:ext cx="1619098" cy="480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167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870CD51-2D22-46CA-92CD-C372D38B97B9}"/>
                </a:ext>
              </a:extLst>
            </p:cNvPr>
            <p:cNvSpPr/>
            <p:nvPr/>
          </p:nvSpPr>
          <p:spPr>
            <a:xfrm>
              <a:off x="323960" y="2204431"/>
              <a:ext cx="2700084" cy="3312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495"/>
                </a:lnSpc>
                <a:defRPr/>
              </a:pPr>
              <a:endParaRPr lang="zh-TW" altLang="zh-TW" sz="1000" kern="100" dirty="0">
                <a:cs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B9C005D4-97BA-48E0-90A2-C292575A4D9C}"/>
                </a:ext>
              </a:extLst>
            </p:cNvPr>
            <p:cNvSpPr/>
            <p:nvPr/>
          </p:nvSpPr>
          <p:spPr>
            <a:xfrm>
              <a:off x="395392" y="2348880"/>
              <a:ext cx="2520713" cy="55081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dirty="0"/>
                <a:t>學校</a:t>
              </a:r>
              <a:r>
                <a:rPr lang="en-US" altLang="zh-TW" sz="2000" dirty="0"/>
                <a:t>(</a:t>
              </a:r>
              <a:r>
                <a:rPr lang="zh-TW" altLang="en-US" sz="2000" dirty="0"/>
                <a:t>高中</a:t>
              </a:r>
              <a:r>
                <a:rPr lang="en-US" altLang="zh-TW" sz="2000" dirty="0"/>
                <a:t>)</a:t>
              </a:r>
              <a:r>
                <a:rPr lang="zh-TW" altLang="en-US" sz="2000" dirty="0"/>
                <a:t>規定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4720419A-F293-457B-8B85-F18944C9CB7B}"/>
                </a:ext>
              </a:extLst>
            </p:cNvPr>
            <p:cNvSpPr/>
            <p:nvPr/>
          </p:nvSpPr>
          <p:spPr>
            <a:xfrm>
              <a:off x="395392" y="2925088"/>
              <a:ext cx="2520713" cy="2447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220919" indent="-220919" algn="just">
                <a:spcAft>
                  <a:spcPts val="500"/>
                </a:spcAft>
                <a:defRPr/>
              </a:pPr>
              <a:r>
                <a:rPr lang="en-US" altLang="zh-TW" sz="2000" kern="100" dirty="0">
                  <a:solidFill>
                    <a:srgbClr val="0066FF"/>
                  </a:solidFill>
                </a:rPr>
                <a:t>1.</a:t>
              </a:r>
              <a:r>
                <a:rPr lang="zh-TW" altLang="en-US" sz="2000" kern="100" dirty="0">
                  <a:solidFill>
                    <a:srgbClr val="0066FF"/>
                  </a:solidFill>
                </a:rPr>
                <a:t>一所高中對</a:t>
              </a:r>
              <a:endParaRPr lang="en-US" altLang="zh-TW" sz="2000" kern="100" dirty="0">
                <a:solidFill>
                  <a:srgbClr val="0066FF"/>
                </a:solidFill>
              </a:endParaRPr>
            </a:p>
            <a:p>
              <a:pPr marL="220919" indent="-220919" algn="just">
                <a:spcAft>
                  <a:spcPts val="500"/>
                </a:spcAft>
                <a:defRPr/>
              </a:pPr>
              <a:r>
                <a:rPr lang="zh-TW" altLang="en-US" sz="2000" u="sng" kern="100" dirty="0">
                  <a:solidFill>
                    <a:srgbClr val="0066FF"/>
                  </a:solidFill>
                </a:rPr>
                <a:t>   同一所大學，</a:t>
              </a:r>
              <a:endParaRPr lang="en-US" altLang="zh-TW" sz="2000" u="sng" kern="100" dirty="0">
                <a:solidFill>
                  <a:srgbClr val="0066FF"/>
                </a:solidFill>
              </a:endParaRPr>
            </a:p>
            <a:p>
              <a:pPr marL="220919" indent="-220919" algn="just">
                <a:spcAft>
                  <a:spcPts val="500"/>
                </a:spcAft>
                <a:defRPr/>
              </a:pPr>
              <a:r>
                <a:rPr lang="zh-TW" altLang="en-US" sz="2000" u="sng" kern="100" dirty="0">
                  <a:solidFill>
                    <a:srgbClr val="0066FF"/>
                  </a:solidFill>
                </a:rPr>
                <a:t>一個學群限推</a:t>
              </a:r>
              <a:r>
                <a:rPr lang="en-US" altLang="zh-TW" sz="2000" u="sng" kern="100" dirty="0">
                  <a:solidFill>
                    <a:srgbClr val="0066FF"/>
                  </a:solidFill>
                </a:rPr>
                <a:t>2</a:t>
              </a:r>
              <a:r>
                <a:rPr lang="zh-TW" altLang="en-US" sz="2000" u="sng" kern="100" dirty="0">
                  <a:solidFill>
                    <a:srgbClr val="0066FF"/>
                  </a:solidFill>
                </a:rPr>
                <a:t>名</a:t>
              </a:r>
              <a:endParaRPr lang="en-US" altLang="zh-TW" sz="2000" u="sng" kern="100" dirty="0">
                <a:solidFill>
                  <a:srgbClr val="0066FF"/>
                </a:solidFill>
              </a:endParaRPr>
            </a:p>
            <a:p>
              <a:pPr marL="220919" indent="-220919" algn="just">
                <a:spcAft>
                  <a:spcPts val="500"/>
                </a:spcAft>
                <a:defRPr/>
              </a:pPr>
              <a:endParaRPr lang="zh-TW" altLang="zh-TW" sz="2000" kern="1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向右箭號 23">
              <a:extLst>
                <a:ext uri="{FF2B5EF4-FFF2-40B4-BE49-F238E27FC236}">
                  <a16:creationId xmlns:a16="http://schemas.microsoft.com/office/drawing/2014/main" xmlns="" id="{D0A212E1-8D66-4188-B878-A7C134CD2322}"/>
                </a:ext>
              </a:extLst>
            </p:cNvPr>
            <p:cNvSpPr/>
            <p:nvPr/>
          </p:nvSpPr>
          <p:spPr>
            <a:xfrm>
              <a:off x="3060553" y="3428278"/>
              <a:ext cx="647639" cy="72065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167"/>
            </a:p>
          </p:txBody>
        </p:sp>
        <p:pic>
          <p:nvPicPr>
            <p:cNvPr id="12" name="圖片 24" descr="新招考-61.png">
              <a:extLst>
                <a:ext uri="{FF2B5EF4-FFF2-40B4-BE49-F238E27FC236}">
                  <a16:creationId xmlns:a16="http://schemas.microsoft.com/office/drawing/2014/main" xmlns="" id="{E10C38E9-4346-4DC5-A77D-5C04F60AB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556792"/>
              <a:ext cx="5256584" cy="432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30">
              <a:extLst>
                <a:ext uri="{FF2B5EF4-FFF2-40B4-BE49-F238E27FC236}">
                  <a16:creationId xmlns:a16="http://schemas.microsoft.com/office/drawing/2014/main" xmlns="" id="{8B1577E2-1AEB-4C1A-A18A-B519CA2E7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624" y="3212976"/>
              <a:ext cx="4968552" cy="109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750"/>
                </a:spcBef>
                <a:buFont typeface="Wingdings" panose="05000000000000000000" pitchFamily="2" charset="2"/>
                <a:buChar char="u"/>
              </a:pPr>
              <a:endParaRPr lang="en-US" altLang="zh-TW" sz="2333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750"/>
                </a:spcBef>
                <a:buFont typeface="Wingdings" panose="05000000000000000000" pitchFamily="2" charset="2"/>
                <a:buChar char="u"/>
              </a:pPr>
              <a:endParaRPr lang="zh-TW" altLang="en-US" sz="2333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32">
              <a:extLst>
                <a:ext uri="{FF2B5EF4-FFF2-40B4-BE49-F238E27FC236}">
                  <a16:creationId xmlns:a16="http://schemas.microsoft.com/office/drawing/2014/main" xmlns="" id="{85682A46-0A5C-46A1-99B2-CB81B6986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896" y="2636912"/>
              <a:ext cx="5112568" cy="220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571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750"/>
                </a:spcBef>
                <a:buNone/>
              </a:pP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校內初選淘汰賽排除</a:t>
              </a:r>
              <a:endParaRPr lang="en-US" altLang="zh-TW" sz="2333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endParaRPr>
            </a:p>
            <a:p>
              <a:pPr>
                <a:spcBef>
                  <a:spcPts val="750"/>
                </a:spcBef>
                <a:buNone/>
              </a:pP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舉例：</a:t>
              </a:r>
              <a:endParaRPr lang="en-US" altLang="zh-TW" sz="2333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endParaRPr>
            </a:p>
            <a:p>
              <a:pPr>
                <a:spcBef>
                  <a:spcPts val="750"/>
                </a:spcBef>
                <a:buNone/>
              </a:pP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建中</a:t>
              </a:r>
              <a:r>
                <a:rPr lang="en-US" altLang="zh-TW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2%</a:t>
              </a: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：</a:t>
              </a:r>
              <a:r>
                <a:rPr lang="en-US" altLang="zh-TW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12</a:t>
              </a: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人淘汰</a:t>
              </a:r>
              <a:r>
                <a:rPr lang="en-US" altLang="zh-TW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4</a:t>
              </a: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人</a:t>
              </a:r>
              <a:endParaRPr lang="en-US" altLang="zh-TW" sz="2333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endParaRPr>
            </a:p>
            <a:p>
              <a:pPr>
                <a:spcBef>
                  <a:spcPts val="750"/>
                </a:spcBef>
                <a:buNone/>
              </a:pP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北一女</a:t>
              </a:r>
              <a:r>
                <a:rPr lang="en-US" altLang="zh-TW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2% </a:t>
              </a: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：</a:t>
              </a:r>
              <a:r>
                <a:rPr lang="en-US" altLang="zh-TW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8</a:t>
              </a: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人淘汰</a:t>
              </a:r>
              <a:r>
                <a:rPr lang="en-US" altLang="zh-TW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2</a:t>
              </a:r>
              <a:r>
                <a:rPr lang="zh-TW" altLang="en-US" sz="2333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人</a:t>
              </a:r>
              <a:endParaRPr lang="en-US" altLang="zh-TW" sz="2333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23CE5F3D-B354-4E1E-BACC-8C8C95E78A3B}"/>
                </a:ext>
              </a:extLst>
            </p:cNvPr>
            <p:cNvSpPr/>
            <p:nvPr/>
          </p:nvSpPr>
          <p:spPr>
            <a:xfrm>
              <a:off x="180233" y="4550296"/>
              <a:ext cx="2880320" cy="183386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333" dirty="0">
                  <a:latin typeface="微軟正黑體" pitchFamily="34" charset="-120"/>
                  <a:ea typeface="微軟正黑體" pitchFamily="34" charset="-120"/>
                  <a:sym typeface="Wingdings"/>
                </a:rPr>
                <a:t>臺大</a:t>
              </a:r>
              <a:endParaRPr lang="en-US" altLang="zh-TW" sz="2333" dirty="0">
                <a:latin typeface="微軟正黑體" pitchFamily="34" charset="-120"/>
                <a:ea typeface="微軟正黑體" pitchFamily="34" charset="-120"/>
                <a:sym typeface="Wingdings"/>
              </a:endParaRPr>
            </a:p>
            <a:p>
              <a:pPr>
                <a:defRPr/>
              </a:pPr>
              <a:r>
                <a:rPr lang="zh-TW" altLang="en-US" sz="2333" dirty="0">
                  <a:latin typeface="微軟正黑體" pitchFamily="34" charset="-120"/>
                  <a:ea typeface="微軟正黑體" pitchFamily="34" charset="-120"/>
                  <a:sym typeface="Wingdings"/>
                </a:rPr>
                <a:t>一學群</a:t>
              </a:r>
              <a:r>
                <a:rPr lang="en-US" altLang="zh-TW" sz="2333" dirty="0">
                  <a:latin typeface="微軟正黑體" pitchFamily="34" charset="-120"/>
                  <a:ea typeface="微軟正黑體" pitchFamily="34" charset="-120"/>
                  <a:sym typeface="Wingdings"/>
                </a:rPr>
                <a:t>2</a:t>
              </a:r>
              <a:r>
                <a:rPr lang="zh-TW" altLang="en-US" sz="2333" dirty="0">
                  <a:latin typeface="微軟正黑體" pitchFamily="34" charset="-120"/>
                  <a:ea typeface="微軟正黑體" pitchFamily="34" charset="-120"/>
                  <a:sym typeface="Wingdings"/>
                </a:rPr>
                <a:t>名</a:t>
              </a:r>
              <a:endParaRPr lang="en-US" altLang="zh-TW" sz="2333" dirty="0">
                <a:latin typeface="微軟正黑體" pitchFamily="34" charset="-120"/>
                <a:ea typeface="微軟正黑體" pitchFamily="34" charset="-120"/>
                <a:sym typeface="Wingdings"/>
              </a:endParaRPr>
            </a:p>
            <a:p>
              <a:pPr>
                <a:defRPr/>
              </a:pPr>
              <a:r>
                <a:rPr lang="zh-TW" altLang="en-US" sz="2333" dirty="0">
                  <a:latin typeface="微軟正黑體" pitchFamily="34" charset="-120"/>
                  <a:ea typeface="微軟正黑體" pitchFamily="34" charset="-120"/>
                  <a:sym typeface="Wingdings"/>
                </a:rPr>
                <a:t>二學群</a:t>
              </a:r>
              <a:r>
                <a:rPr lang="en-US" altLang="zh-TW" sz="2333" dirty="0">
                  <a:latin typeface="微軟正黑體" pitchFamily="34" charset="-120"/>
                  <a:ea typeface="微軟正黑體" pitchFamily="34" charset="-120"/>
                  <a:sym typeface="Wingdings"/>
                </a:rPr>
                <a:t>2</a:t>
              </a:r>
              <a:r>
                <a:rPr lang="zh-TW" altLang="en-US" sz="2333" dirty="0">
                  <a:latin typeface="微軟正黑體" pitchFamily="34" charset="-120"/>
                  <a:ea typeface="微軟正黑體" pitchFamily="34" charset="-120"/>
                  <a:sym typeface="Wingdings"/>
                </a:rPr>
                <a:t>名</a:t>
              </a:r>
              <a:endParaRPr lang="en-US" altLang="zh-TW" sz="2333" dirty="0">
                <a:latin typeface="微軟正黑體" pitchFamily="34" charset="-120"/>
                <a:ea typeface="微軟正黑體" pitchFamily="34" charset="-120"/>
                <a:sym typeface="Wingdings"/>
              </a:endParaRPr>
            </a:p>
            <a:p>
              <a:pPr>
                <a:defRPr/>
              </a:pPr>
              <a:r>
                <a:rPr lang="zh-TW" altLang="en-US" sz="2333" dirty="0">
                  <a:latin typeface="微軟正黑體" pitchFamily="34" charset="-120"/>
                  <a:ea typeface="微軟正黑體" pitchFamily="34" charset="-120"/>
                  <a:sym typeface="Wingdings"/>
                </a:rPr>
                <a:t>三學群</a:t>
              </a:r>
              <a:r>
                <a:rPr lang="en-US" altLang="zh-TW" sz="2333" dirty="0">
                  <a:latin typeface="微軟正黑體" pitchFamily="34" charset="-120"/>
                  <a:ea typeface="微軟正黑體" pitchFamily="34" charset="-120"/>
                  <a:sym typeface="Wingdings"/>
                </a:rPr>
                <a:t>2</a:t>
              </a:r>
              <a:r>
                <a:rPr lang="zh-TW" altLang="en-US" sz="2333" dirty="0">
                  <a:latin typeface="微軟正黑體" pitchFamily="34" charset="-120"/>
                  <a:ea typeface="微軟正黑體" pitchFamily="34" charset="-120"/>
                  <a:sym typeface="Wingdings"/>
                </a:rPr>
                <a:t>名</a:t>
              </a:r>
            </a:p>
          </p:txBody>
        </p:sp>
        <p:sp>
          <p:nvSpPr>
            <p:cNvPr id="16" name="右大括弧 15">
              <a:extLst>
                <a:ext uri="{FF2B5EF4-FFF2-40B4-BE49-F238E27FC236}">
                  <a16:creationId xmlns:a16="http://schemas.microsoft.com/office/drawing/2014/main" xmlns="" id="{7149588B-1037-4AA2-80B2-47AAD44AAA26}"/>
                </a:ext>
              </a:extLst>
            </p:cNvPr>
            <p:cNvSpPr/>
            <p:nvPr/>
          </p:nvSpPr>
          <p:spPr>
            <a:xfrm>
              <a:off x="1908137" y="4941024"/>
              <a:ext cx="360329" cy="1152417"/>
            </a:xfrm>
            <a:prstGeom prst="rightBrac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167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5AC085ED-3B25-4B6D-997E-08BB5C842F52}"/>
                </a:ext>
              </a:extLst>
            </p:cNvPr>
            <p:cNvSpPr/>
            <p:nvPr/>
          </p:nvSpPr>
          <p:spPr>
            <a:xfrm>
              <a:off x="2303964" y="4436895"/>
              <a:ext cx="720080" cy="2016224"/>
            </a:xfrm>
            <a:prstGeom prst="rect">
              <a:avLst/>
            </a:prstGeom>
            <a:no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wordArtVertRtl" anchor="ctr"/>
            <a:lstStyle/>
            <a:p>
              <a:pPr algn="ctr">
                <a:defRPr/>
              </a:pPr>
              <a:r>
                <a:rPr lang="zh-TW" altLang="en-US" sz="2333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sym typeface="Wingdings"/>
                </a:rPr>
                <a:t>共</a:t>
              </a:r>
              <a:r>
                <a:rPr lang="en-US" altLang="zh-TW" sz="2333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sym typeface="Wingdings"/>
                </a:rPr>
                <a:t>6</a:t>
              </a:r>
              <a:r>
                <a:rPr lang="zh-TW" altLang="en-US" sz="2333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sym typeface="Wingdings"/>
                </a:rPr>
                <a:t>名</a:t>
              </a:r>
            </a:p>
          </p:txBody>
        </p:sp>
      </p:grpSp>
      <p:sp>
        <p:nvSpPr>
          <p:cNvPr id="18" name="圓角矩形 4">
            <a:extLst>
              <a:ext uri="{FF2B5EF4-FFF2-40B4-BE49-F238E27FC236}">
                <a16:creationId xmlns:a16="http://schemas.microsoft.com/office/drawing/2014/main" xmlns="" id="{781BA595-59B2-4823-99D7-1D60D058819E}"/>
              </a:ext>
            </a:extLst>
          </p:cNvPr>
          <p:cNvSpPr/>
          <p:nvPr/>
        </p:nvSpPr>
        <p:spPr>
          <a:xfrm>
            <a:off x="406830" y="122375"/>
            <a:ext cx="8330339" cy="7190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290ABD6B-BF8F-4A60-860D-D06CCA9D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73403" y="-98155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A0459C7F-7907-4228-AA90-5228B717E375}"/>
              </a:ext>
            </a:extLst>
          </p:cNvPr>
          <p:cNvSpPr/>
          <p:nvPr/>
        </p:nvSpPr>
        <p:spPr bwMode="auto">
          <a:xfrm>
            <a:off x="1284270" y="122375"/>
            <a:ext cx="7330651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spcBef>
                <a:spcPts val="1404"/>
              </a:spcBef>
              <a:defRPr/>
            </a:pP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Noto Sans Mono CJK TC Bold" panose="020B0800000000000000" pitchFamily="34" charset="-120"/>
                <a:ea typeface="Noto Sans Mono CJK TC Bold" panose="020B0800000000000000" pitchFamily="34" charset="-120"/>
                <a:sym typeface="Wingdings"/>
              </a:rPr>
              <a:t>繁星制度效應</a:t>
            </a:r>
          </a:p>
        </p:txBody>
      </p:sp>
    </p:spTree>
    <p:extLst>
      <p:ext uri="{BB962C8B-B14F-4D97-AF65-F5344CB8AC3E}">
        <p14:creationId xmlns:p14="http://schemas.microsoft.com/office/powerpoint/2010/main" val="302202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3">
            <a:extLst>
              <a:ext uri="{FF2B5EF4-FFF2-40B4-BE49-F238E27FC236}">
                <a16:creationId xmlns:a16="http://schemas.microsoft.com/office/drawing/2014/main" xmlns="" id="{D29BB906-7009-4B50-A743-D973971B4ECA}"/>
              </a:ext>
            </a:extLst>
          </p:cNvPr>
          <p:cNvGrpSpPr>
            <a:grpSpLocks/>
          </p:cNvGrpSpPr>
          <p:nvPr/>
        </p:nvGrpSpPr>
        <p:grpSpPr bwMode="auto">
          <a:xfrm>
            <a:off x="947076" y="1506529"/>
            <a:ext cx="2250281" cy="3180292"/>
            <a:chOff x="6156176" y="1124744"/>
            <a:chExt cx="2700000" cy="381642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6B239A57-0A05-4D1B-93C5-DCA87A753B44}"/>
                </a:ext>
              </a:extLst>
            </p:cNvPr>
            <p:cNvSpPr/>
            <p:nvPr/>
          </p:nvSpPr>
          <p:spPr>
            <a:xfrm>
              <a:off x="6156176" y="1124744"/>
              <a:ext cx="2700000" cy="38164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495"/>
                </a:lnSpc>
                <a:defRPr/>
              </a:pPr>
              <a:endParaRPr lang="zh-TW" altLang="zh-TW" sz="1000" kern="100" dirty="0">
                <a:cs typeface="Times New Roman" panose="02020603050405020304" pitchFamily="18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15F45466-2A20-45C2-8EAA-F6D956F1C75C}"/>
                </a:ext>
              </a:extLst>
            </p:cNvPr>
            <p:cNvSpPr/>
            <p:nvPr/>
          </p:nvSpPr>
          <p:spPr>
            <a:xfrm>
              <a:off x="6227604" y="1269210"/>
              <a:ext cx="2520635" cy="55087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333" dirty="0"/>
                <a:t>大學規定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9FB284F9-A897-4292-B964-898A8FB66AAF}"/>
                </a:ext>
              </a:extLst>
            </p:cNvPr>
            <p:cNvSpPr/>
            <p:nvPr/>
          </p:nvSpPr>
          <p:spPr>
            <a:xfrm>
              <a:off x="6227604" y="1845483"/>
              <a:ext cx="2520635" cy="2879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220919" indent="-220919" algn="just">
                <a:spcAft>
                  <a:spcPts val="500"/>
                </a:spcAft>
                <a:defRPr/>
              </a:pPr>
              <a:r>
                <a:rPr lang="en-US" altLang="zh-TW" sz="2000" kern="100" dirty="0">
                  <a:solidFill>
                    <a:srgbClr val="0066FF"/>
                  </a:solidFill>
                  <a:cs typeface="Times New Roman" panose="02020603050405020304" pitchFamily="18" charset="0"/>
                </a:rPr>
                <a:t>2.</a:t>
              </a:r>
              <a:r>
                <a:rPr lang="zh-TW" altLang="en-US" sz="2000" kern="100" dirty="0">
                  <a:solidFill>
                    <a:srgbClr val="0066FF"/>
                  </a:solidFill>
                  <a:cs typeface="Times New Roman" panose="02020603050405020304" pitchFamily="18" charset="0"/>
                </a:rPr>
                <a:t>若校群仍有缺額進行</a:t>
              </a:r>
              <a:r>
                <a:rPr lang="zh-TW" altLang="en-US" sz="2000" u="sng" kern="100" dirty="0">
                  <a:solidFill>
                    <a:srgbClr val="0066FF"/>
                  </a:solidFill>
                  <a:cs typeface="Times New Roman" panose="02020603050405020304" pitchFamily="18" charset="0"/>
                </a:rPr>
                <a:t>第</a:t>
              </a:r>
              <a:r>
                <a:rPr lang="en-US" altLang="zh-TW" sz="2000" u="sng" kern="100" dirty="0">
                  <a:solidFill>
                    <a:srgbClr val="0066FF"/>
                  </a:solidFill>
                  <a:cs typeface="Times New Roman" panose="02020603050405020304" pitchFamily="18" charset="0"/>
                </a:rPr>
                <a:t>2</a:t>
              </a:r>
              <a:r>
                <a:rPr lang="zh-TW" altLang="en-US" sz="2000" u="sng" kern="100" dirty="0">
                  <a:solidFill>
                    <a:srgbClr val="0066FF"/>
                  </a:solidFill>
                  <a:cs typeface="Times New Roman" panose="02020603050405020304" pitchFamily="18" charset="0"/>
                </a:rPr>
                <a:t>輪分發</a:t>
              </a:r>
              <a:endParaRPr lang="zh-TW" altLang="zh-TW" sz="2000" u="sng" kern="100" dirty="0">
                <a:solidFill>
                  <a:srgbClr val="0066FF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向右箭號 27">
            <a:extLst>
              <a:ext uri="{FF2B5EF4-FFF2-40B4-BE49-F238E27FC236}">
                <a16:creationId xmlns:a16="http://schemas.microsoft.com/office/drawing/2014/main" xmlns="" id="{C1FC8123-6880-4F87-A437-48FF5F8D5FAE}"/>
              </a:ext>
            </a:extLst>
          </p:cNvPr>
          <p:cNvSpPr/>
          <p:nvPr/>
        </p:nvSpPr>
        <p:spPr>
          <a:xfrm>
            <a:off x="3166930" y="2586030"/>
            <a:ext cx="541073" cy="6006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167"/>
          </a:p>
        </p:txBody>
      </p:sp>
      <p:pic>
        <p:nvPicPr>
          <p:cNvPr id="8" name="圖片 28" descr="新招考-61.png">
            <a:extLst>
              <a:ext uri="{FF2B5EF4-FFF2-40B4-BE49-F238E27FC236}">
                <a16:creationId xmlns:a16="http://schemas.microsoft.com/office/drawing/2014/main" xmlns="" id="{65202ED8-3E08-450F-B438-8CF703A6B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49" y="1145374"/>
            <a:ext cx="4590521" cy="36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30">
            <a:extLst>
              <a:ext uri="{FF2B5EF4-FFF2-40B4-BE49-F238E27FC236}">
                <a16:creationId xmlns:a16="http://schemas.microsoft.com/office/drawing/2014/main" xmlns="" id="{ED1C3A54-E064-4C6F-BC7C-6ACC3B48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542" y="817563"/>
            <a:ext cx="4671472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28650" indent="-6286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  <a:buFont typeface="Wingdings" panose="05000000000000000000" pitchFamily="2" charset="2"/>
              <a:buChar char="n"/>
            </a:pPr>
            <a:r>
              <a:rPr lang="zh-TW" altLang="en-US" sz="3333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二輪分發錄取機會大</a:t>
            </a:r>
            <a:endParaRPr lang="en-US" altLang="zh-TW" sz="3333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7C5A777-D110-4FBF-AC4E-E85D89C646CD}"/>
              </a:ext>
            </a:extLst>
          </p:cNvPr>
          <p:cNvSpPr/>
          <p:nvPr/>
        </p:nvSpPr>
        <p:spPr>
          <a:xfrm>
            <a:off x="4451615" y="3397250"/>
            <a:ext cx="3241146" cy="660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167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A712479-DAAE-4561-BF8F-5BCF0AD22C04}"/>
              </a:ext>
            </a:extLst>
          </p:cNvPr>
          <p:cNvSpPr/>
          <p:nvPr/>
        </p:nvSpPr>
        <p:spPr>
          <a:xfrm>
            <a:off x="3887919" y="2046279"/>
            <a:ext cx="4079875" cy="25796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97645" lvl="2" indent="-297645">
              <a:spcBef>
                <a:spcPts val="750"/>
              </a:spcBef>
              <a:buFont typeface="Wingdings" pitchFamily="2" charset="2"/>
              <a:buChar char="u"/>
              <a:defRPr/>
            </a:pPr>
            <a:r>
              <a:rPr lang="zh-TW" altLang="en-US" sz="2333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高中排出推薦序給甄委會</a:t>
            </a:r>
            <a:endParaRPr lang="en-US" altLang="zh-TW" sz="2333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97645" lvl="2">
              <a:spcBef>
                <a:spcPts val="750"/>
              </a:spcBef>
              <a:defRPr/>
            </a:pPr>
            <a:r>
              <a:rPr lang="zh-TW" altLang="en-US" sz="2333" dirty="0">
                <a:ln w="1905"/>
                <a:solidFill>
                  <a:srgbClr val="FF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</a:t>
            </a:r>
            <a:r>
              <a:rPr lang="zh-TW" altLang="en-US" sz="2333" dirty="0">
                <a:ln w="1905"/>
                <a:solidFill>
                  <a:srgbClr val="FF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①</a:t>
            </a:r>
            <a:r>
              <a:rPr lang="en-US" altLang="zh-TW" sz="2333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.2.3.4.5.6</a:t>
            </a:r>
          </a:p>
          <a:p>
            <a:pPr marL="297645" lvl="2" indent="-297645">
              <a:spcBef>
                <a:spcPts val="750"/>
              </a:spcBef>
              <a:buFont typeface="Wingdings" pitchFamily="2" charset="2"/>
              <a:buChar char="u"/>
              <a:defRPr/>
            </a:pPr>
            <a:r>
              <a:rPr lang="zh-TW" altLang="en-US" sz="2333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第一輪分發：原則上對每所高中錄取</a:t>
            </a:r>
            <a:r>
              <a:rPr lang="zh-TW" altLang="en-US" sz="2333" dirty="0">
                <a:ln w="1905"/>
                <a:solidFill>
                  <a:srgbClr val="FF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①</a:t>
            </a:r>
            <a:r>
              <a:rPr lang="zh-TW" altLang="en-US" sz="2333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名</a:t>
            </a:r>
            <a:endParaRPr lang="en-US" altLang="zh-TW" sz="2333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97645" lvl="2" indent="-297645">
              <a:spcBef>
                <a:spcPts val="750"/>
              </a:spcBef>
              <a:buFont typeface="Wingdings" pitchFamily="2" charset="2"/>
              <a:buChar char="u"/>
              <a:defRPr/>
            </a:pPr>
            <a:r>
              <a:rPr lang="zh-TW" altLang="en-US" sz="2333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進行第二輪分發：第一輪分發後校系仍有缺額</a:t>
            </a:r>
            <a:endParaRPr lang="en-US" altLang="zh-TW" sz="2333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spcBef>
                <a:spcPts val="750"/>
              </a:spcBef>
              <a:defRPr/>
            </a:pPr>
            <a:endParaRPr lang="en-US" altLang="zh-TW" sz="1167" dirty="0"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algn="ctr">
              <a:defRPr/>
            </a:pPr>
            <a:endParaRPr lang="zh-TW" altLang="en-US" sz="1167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D53E7BF-6FCF-4A29-A03A-770DBB3E8103}"/>
              </a:ext>
            </a:extLst>
          </p:cNvPr>
          <p:cNvSpPr/>
          <p:nvPr/>
        </p:nvSpPr>
        <p:spPr>
          <a:xfrm>
            <a:off x="887276" y="3426123"/>
            <a:ext cx="2400267" cy="15283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臺大</a:t>
            </a:r>
            <a:endParaRPr lang="en-US" altLang="zh-TW" sz="2333" dirty="0"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defRPr/>
            </a:pPr>
            <a:r>
              <a:rPr lang="zh-TW" altLang="en-US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一學群</a:t>
            </a:r>
            <a:r>
              <a:rPr lang="en-US" altLang="zh-TW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2</a:t>
            </a:r>
            <a:r>
              <a:rPr lang="zh-TW" altLang="en-US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名</a:t>
            </a:r>
            <a:endParaRPr lang="en-US" altLang="zh-TW" sz="2333" dirty="0"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defRPr/>
            </a:pPr>
            <a:r>
              <a:rPr lang="zh-TW" altLang="en-US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二學群</a:t>
            </a:r>
            <a:r>
              <a:rPr lang="en-US" altLang="zh-TW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2</a:t>
            </a:r>
            <a:r>
              <a:rPr lang="zh-TW" altLang="en-US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名</a:t>
            </a:r>
            <a:endParaRPr lang="en-US" altLang="zh-TW" sz="2333" dirty="0"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defRPr/>
            </a:pPr>
            <a:r>
              <a:rPr lang="zh-TW" altLang="en-US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三學群</a:t>
            </a:r>
            <a:r>
              <a:rPr lang="en-US" altLang="zh-TW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2</a:t>
            </a:r>
            <a:r>
              <a:rPr lang="zh-TW" altLang="en-US" sz="2333" dirty="0">
                <a:latin typeface="微軟正黑體" pitchFamily="34" charset="-120"/>
                <a:ea typeface="微軟正黑體" pitchFamily="34" charset="-120"/>
                <a:sym typeface="Wingdings"/>
              </a:rPr>
              <a:t>名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87FEE4DF-8DBC-4BA9-A461-BC4E6EF0A3D8}"/>
              </a:ext>
            </a:extLst>
          </p:cNvPr>
          <p:cNvSpPr/>
          <p:nvPr/>
        </p:nvSpPr>
        <p:spPr>
          <a:xfrm>
            <a:off x="2548646" y="3397250"/>
            <a:ext cx="600067" cy="1680187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wordArtVertRtl" anchor="ctr"/>
          <a:lstStyle/>
          <a:p>
            <a:pPr algn="ctr">
              <a:defRPr/>
            </a:pPr>
            <a:r>
              <a:rPr lang="zh-TW" altLang="en-US" sz="2333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共</a:t>
            </a:r>
            <a:r>
              <a:rPr lang="en-US" altLang="zh-TW" sz="2333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6</a:t>
            </a:r>
            <a:r>
              <a:rPr lang="zh-TW" altLang="en-US" sz="2333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名</a:t>
            </a:r>
          </a:p>
        </p:txBody>
      </p:sp>
      <p:sp>
        <p:nvSpPr>
          <p:cNvPr id="14" name="圓角矩形 4">
            <a:extLst>
              <a:ext uri="{FF2B5EF4-FFF2-40B4-BE49-F238E27FC236}">
                <a16:creationId xmlns:a16="http://schemas.microsoft.com/office/drawing/2014/main" xmlns="" id="{7913CC3B-B015-47A8-9268-ACA01CF4ACD7}"/>
              </a:ext>
            </a:extLst>
          </p:cNvPr>
          <p:cNvSpPr/>
          <p:nvPr/>
        </p:nvSpPr>
        <p:spPr>
          <a:xfrm>
            <a:off x="406830" y="122375"/>
            <a:ext cx="8330339" cy="7190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36C642FB-FB66-4924-BAD7-5226F2DC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73403" y="-98155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1653CD1F-1E62-4FE7-9E0E-E72F17B54F5D}"/>
              </a:ext>
            </a:extLst>
          </p:cNvPr>
          <p:cNvSpPr/>
          <p:nvPr/>
        </p:nvSpPr>
        <p:spPr bwMode="auto">
          <a:xfrm>
            <a:off x="1284270" y="122375"/>
            <a:ext cx="7330651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spcBef>
                <a:spcPts val="1404"/>
              </a:spcBef>
              <a:defRPr/>
            </a:pP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Noto Sans Mono CJK TC Bold" panose="020B0800000000000000" pitchFamily="34" charset="-120"/>
                <a:ea typeface="Noto Sans Mono CJK TC Bold" panose="020B0800000000000000" pitchFamily="34" charset="-120"/>
                <a:sym typeface="Wingdings"/>
              </a:rPr>
              <a:t>繁星制度效應</a:t>
            </a:r>
          </a:p>
        </p:txBody>
      </p:sp>
    </p:spTree>
    <p:extLst>
      <p:ext uri="{BB962C8B-B14F-4D97-AF65-F5344CB8AC3E}">
        <p14:creationId xmlns:p14="http://schemas.microsoft.com/office/powerpoint/2010/main" val="222691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CA68076-B6E7-49B9-B35F-D9CEC0D08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5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EDCC9ED-ADA0-4650-BE9B-B23F918BC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7031A5E-A0F3-43F0-B4B3-CBB45DF7B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矩形 1093"/>
          <p:cNvSpPr/>
          <p:nvPr/>
        </p:nvSpPr>
        <p:spPr>
          <a:xfrm>
            <a:off x="0" y="-378519"/>
            <a:ext cx="9144000" cy="1154623"/>
          </a:xfrm>
          <a:prstGeom prst="rect">
            <a:avLst/>
          </a:prstGeom>
          <a:solidFill>
            <a:srgbClr val="C63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320955" y="1323336"/>
            <a:ext cx="6198352" cy="3735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spcCol="0" rtlCol="0" anchor="t"/>
          <a:lstStyle/>
          <a:p>
            <a:pPr marL="457200" indent="-457200">
              <a:spcBef>
                <a:spcPts val="1200"/>
              </a:spcBef>
              <a:buClr>
                <a:srgbClr val="C63F3E"/>
              </a:buClr>
              <a:buSzPct val="125000"/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選考策略分析</a:t>
            </a:r>
            <a:endParaRPr lang="en-US" altLang="zh-TW" sz="2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1200"/>
              </a:spcBef>
              <a:buClr>
                <a:srgbClr val="C63F3E"/>
              </a:buClr>
              <a:buSzPct val="125000"/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繁星推薦助你選填最佳志願</a:t>
            </a:r>
            <a:endParaRPr lang="en-US" altLang="zh-TW" sz="2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1200"/>
              </a:spcBef>
              <a:buClr>
                <a:srgbClr val="C63F3E"/>
              </a:buClr>
              <a:buSzPct val="125000"/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 助你選填最佳志願</a:t>
            </a:r>
          </a:p>
          <a:p>
            <a:pPr indent="449263">
              <a:spcBef>
                <a:spcPts val="1200"/>
              </a:spcBef>
              <a:buClr>
                <a:srgbClr val="C63F3E"/>
              </a:buClr>
              <a:buSzPct val="125000"/>
            </a:pPr>
            <a:r>
              <a:rPr lang="en-US" altLang="zh-TW" sz="2800" b="1" dirty="0">
                <a:solidFill>
                  <a:schemeClr val="bg2">
                    <a:lumMod val="2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sym typeface="Wingdings" panose="05000000000000000000" pitchFamily="2" charset="2"/>
              </a:rPr>
              <a:t>─</a:t>
            </a:r>
            <a:r>
              <a:rPr lang="en-US" altLang="zh-TW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個志願選填攻略</a:t>
            </a:r>
            <a:endParaRPr lang="en-US" altLang="zh-TW" sz="2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1200"/>
              </a:spcBef>
              <a:buClr>
                <a:srgbClr val="C63F3E"/>
              </a:buClr>
              <a:buSzPct val="125000"/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學測落點分析系統操作</a:t>
            </a:r>
            <a:endParaRPr lang="en-US" altLang="zh-TW" sz="2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1200"/>
              </a:spcBef>
              <a:buClr>
                <a:srgbClr val="C63F3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 </a:t>
            </a:r>
            <a:endParaRPr lang="zh-TW" altLang="en-US" sz="2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2" b="100000" l="5207" r="100000">
                        <a14:foregroundMark x1="10260" y1="90286" x2="10260" y2="90286"/>
                        <a14:foregroundMark x1="5207" y1="62883" x2="5207" y2="62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12" t="1523" r="1"/>
          <a:stretch/>
        </p:blipFill>
        <p:spPr bwMode="auto">
          <a:xfrm>
            <a:off x="6164747" y="1441342"/>
            <a:ext cx="2819566" cy="410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矩形 1031"/>
          <p:cNvSpPr/>
          <p:nvPr/>
        </p:nvSpPr>
        <p:spPr>
          <a:xfrm>
            <a:off x="654775" y="-227410"/>
            <a:ext cx="2212412" cy="155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7200" b="1" dirty="0">
                <a:ln w="1905"/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大綱</a:t>
            </a:r>
            <a:endParaRPr lang="en-US" altLang="zh-TW" sz="7200" b="1" dirty="0">
              <a:ln w="1905"/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67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圓角矩形圖說文字 28"/>
          <p:cNvSpPr/>
          <p:nvPr/>
        </p:nvSpPr>
        <p:spPr>
          <a:xfrm rot="16200000">
            <a:off x="1181890" y="211881"/>
            <a:ext cx="4656373" cy="5587137"/>
          </a:xfrm>
          <a:custGeom>
            <a:avLst/>
            <a:gdLst>
              <a:gd name="connsiteX0" fmla="*/ 0 w 4313474"/>
              <a:gd name="connsiteY0" fmla="*/ 688397 h 4130297"/>
              <a:gd name="connsiteX1" fmla="*/ 688397 w 4313474"/>
              <a:gd name="connsiteY1" fmla="*/ 0 h 4130297"/>
              <a:gd name="connsiteX2" fmla="*/ 2516193 w 4313474"/>
              <a:gd name="connsiteY2" fmla="*/ 0 h 4130297"/>
              <a:gd name="connsiteX3" fmla="*/ 2516193 w 4313474"/>
              <a:gd name="connsiteY3" fmla="*/ 0 h 4130297"/>
              <a:gd name="connsiteX4" fmla="*/ 3594562 w 4313474"/>
              <a:gd name="connsiteY4" fmla="*/ 0 h 4130297"/>
              <a:gd name="connsiteX5" fmla="*/ 3625077 w 4313474"/>
              <a:gd name="connsiteY5" fmla="*/ 0 h 4130297"/>
              <a:gd name="connsiteX6" fmla="*/ 4313474 w 4313474"/>
              <a:gd name="connsiteY6" fmla="*/ 688397 h 4130297"/>
              <a:gd name="connsiteX7" fmla="*/ 4313474 w 4313474"/>
              <a:gd name="connsiteY7" fmla="*/ 2409340 h 4130297"/>
              <a:gd name="connsiteX8" fmla="*/ 4313474 w 4313474"/>
              <a:gd name="connsiteY8" fmla="*/ 2409340 h 4130297"/>
              <a:gd name="connsiteX9" fmla="*/ 4313474 w 4313474"/>
              <a:gd name="connsiteY9" fmla="*/ 3441914 h 4130297"/>
              <a:gd name="connsiteX10" fmla="*/ 4313474 w 4313474"/>
              <a:gd name="connsiteY10" fmla="*/ 3441900 h 4130297"/>
              <a:gd name="connsiteX11" fmla="*/ 3625077 w 4313474"/>
              <a:gd name="connsiteY11" fmla="*/ 4130297 h 4130297"/>
              <a:gd name="connsiteX12" fmla="*/ 3594562 w 4313474"/>
              <a:gd name="connsiteY12" fmla="*/ 4130297 h 4130297"/>
              <a:gd name="connsiteX13" fmla="*/ 2362317 w 4313474"/>
              <a:gd name="connsiteY13" fmla="*/ 4805972 h 4130297"/>
              <a:gd name="connsiteX14" fmla="*/ 2516193 w 4313474"/>
              <a:gd name="connsiteY14" fmla="*/ 4130297 h 4130297"/>
              <a:gd name="connsiteX15" fmla="*/ 688397 w 4313474"/>
              <a:gd name="connsiteY15" fmla="*/ 4130297 h 4130297"/>
              <a:gd name="connsiteX16" fmla="*/ 0 w 4313474"/>
              <a:gd name="connsiteY16" fmla="*/ 3441900 h 4130297"/>
              <a:gd name="connsiteX17" fmla="*/ 0 w 4313474"/>
              <a:gd name="connsiteY17" fmla="*/ 3441914 h 4130297"/>
              <a:gd name="connsiteX18" fmla="*/ 0 w 4313474"/>
              <a:gd name="connsiteY18" fmla="*/ 2409340 h 4130297"/>
              <a:gd name="connsiteX19" fmla="*/ 0 w 4313474"/>
              <a:gd name="connsiteY19" fmla="*/ 2409340 h 4130297"/>
              <a:gd name="connsiteX20" fmla="*/ 0 w 4313474"/>
              <a:gd name="connsiteY20" fmla="*/ 688397 h 4130297"/>
              <a:gd name="connsiteX0" fmla="*/ 0 w 4313474"/>
              <a:gd name="connsiteY0" fmla="*/ 688397 h 4805972"/>
              <a:gd name="connsiteX1" fmla="*/ 688397 w 4313474"/>
              <a:gd name="connsiteY1" fmla="*/ 0 h 4805972"/>
              <a:gd name="connsiteX2" fmla="*/ 2516193 w 4313474"/>
              <a:gd name="connsiteY2" fmla="*/ 0 h 4805972"/>
              <a:gd name="connsiteX3" fmla="*/ 2516193 w 4313474"/>
              <a:gd name="connsiteY3" fmla="*/ 0 h 4805972"/>
              <a:gd name="connsiteX4" fmla="*/ 3594562 w 4313474"/>
              <a:gd name="connsiteY4" fmla="*/ 0 h 4805972"/>
              <a:gd name="connsiteX5" fmla="*/ 3625077 w 4313474"/>
              <a:gd name="connsiteY5" fmla="*/ 0 h 4805972"/>
              <a:gd name="connsiteX6" fmla="*/ 4313474 w 4313474"/>
              <a:gd name="connsiteY6" fmla="*/ 688397 h 4805972"/>
              <a:gd name="connsiteX7" fmla="*/ 4313474 w 4313474"/>
              <a:gd name="connsiteY7" fmla="*/ 2409340 h 4805972"/>
              <a:gd name="connsiteX8" fmla="*/ 4313474 w 4313474"/>
              <a:gd name="connsiteY8" fmla="*/ 2409340 h 4805972"/>
              <a:gd name="connsiteX9" fmla="*/ 4313474 w 4313474"/>
              <a:gd name="connsiteY9" fmla="*/ 3441914 h 4805972"/>
              <a:gd name="connsiteX10" fmla="*/ 4313474 w 4313474"/>
              <a:gd name="connsiteY10" fmla="*/ 3441900 h 4805972"/>
              <a:gd name="connsiteX11" fmla="*/ 3625077 w 4313474"/>
              <a:gd name="connsiteY11" fmla="*/ 4130297 h 4805972"/>
              <a:gd name="connsiteX12" fmla="*/ 2858392 w 4313474"/>
              <a:gd name="connsiteY12" fmla="*/ 4138049 h 4805972"/>
              <a:gd name="connsiteX13" fmla="*/ 2362317 w 4313474"/>
              <a:gd name="connsiteY13" fmla="*/ 4805972 h 4805972"/>
              <a:gd name="connsiteX14" fmla="*/ 2516193 w 4313474"/>
              <a:gd name="connsiteY14" fmla="*/ 4130297 h 4805972"/>
              <a:gd name="connsiteX15" fmla="*/ 688397 w 4313474"/>
              <a:gd name="connsiteY15" fmla="*/ 4130297 h 4805972"/>
              <a:gd name="connsiteX16" fmla="*/ 0 w 4313474"/>
              <a:gd name="connsiteY16" fmla="*/ 3441900 h 4805972"/>
              <a:gd name="connsiteX17" fmla="*/ 0 w 4313474"/>
              <a:gd name="connsiteY17" fmla="*/ 3441914 h 4805972"/>
              <a:gd name="connsiteX18" fmla="*/ 0 w 4313474"/>
              <a:gd name="connsiteY18" fmla="*/ 2409340 h 4805972"/>
              <a:gd name="connsiteX19" fmla="*/ 0 w 4313474"/>
              <a:gd name="connsiteY19" fmla="*/ 2409340 h 4805972"/>
              <a:gd name="connsiteX20" fmla="*/ 0 w 4313474"/>
              <a:gd name="connsiteY20" fmla="*/ 688397 h 4805972"/>
              <a:gd name="connsiteX0" fmla="*/ 0 w 4313474"/>
              <a:gd name="connsiteY0" fmla="*/ 688397 h 4805972"/>
              <a:gd name="connsiteX1" fmla="*/ 688397 w 4313474"/>
              <a:gd name="connsiteY1" fmla="*/ 0 h 4805972"/>
              <a:gd name="connsiteX2" fmla="*/ 2516193 w 4313474"/>
              <a:gd name="connsiteY2" fmla="*/ 0 h 4805972"/>
              <a:gd name="connsiteX3" fmla="*/ 2516193 w 4313474"/>
              <a:gd name="connsiteY3" fmla="*/ 0 h 4805972"/>
              <a:gd name="connsiteX4" fmla="*/ 3594562 w 4313474"/>
              <a:gd name="connsiteY4" fmla="*/ 0 h 4805972"/>
              <a:gd name="connsiteX5" fmla="*/ 3625077 w 4313474"/>
              <a:gd name="connsiteY5" fmla="*/ 0 h 4805972"/>
              <a:gd name="connsiteX6" fmla="*/ 4313474 w 4313474"/>
              <a:gd name="connsiteY6" fmla="*/ 688397 h 4805972"/>
              <a:gd name="connsiteX7" fmla="*/ 4313474 w 4313474"/>
              <a:gd name="connsiteY7" fmla="*/ 2409340 h 4805972"/>
              <a:gd name="connsiteX8" fmla="*/ 4313474 w 4313474"/>
              <a:gd name="connsiteY8" fmla="*/ 2409340 h 4805972"/>
              <a:gd name="connsiteX9" fmla="*/ 4313474 w 4313474"/>
              <a:gd name="connsiteY9" fmla="*/ 3441914 h 4805972"/>
              <a:gd name="connsiteX10" fmla="*/ 4313474 w 4313474"/>
              <a:gd name="connsiteY10" fmla="*/ 3441900 h 4805972"/>
              <a:gd name="connsiteX11" fmla="*/ 3625077 w 4313474"/>
              <a:gd name="connsiteY11" fmla="*/ 4130297 h 4805972"/>
              <a:gd name="connsiteX12" fmla="*/ 3036622 w 4313474"/>
              <a:gd name="connsiteY12" fmla="*/ 4130299 h 4805972"/>
              <a:gd name="connsiteX13" fmla="*/ 2362317 w 4313474"/>
              <a:gd name="connsiteY13" fmla="*/ 4805972 h 4805972"/>
              <a:gd name="connsiteX14" fmla="*/ 2516193 w 4313474"/>
              <a:gd name="connsiteY14" fmla="*/ 4130297 h 4805972"/>
              <a:gd name="connsiteX15" fmla="*/ 688397 w 4313474"/>
              <a:gd name="connsiteY15" fmla="*/ 4130297 h 4805972"/>
              <a:gd name="connsiteX16" fmla="*/ 0 w 4313474"/>
              <a:gd name="connsiteY16" fmla="*/ 3441900 h 4805972"/>
              <a:gd name="connsiteX17" fmla="*/ 0 w 4313474"/>
              <a:gd name="connsiteY17" fmla="*/ 3441914 h 4805972"/>
              <a:gd name="connsiteX18" fmla="*/ 0 w 4313474"/>
              <a:gd name="connsiteY18" fmla="*/ 2409340 h 4805972"/>
              <a:gd name="connsiteX19" fmla="*/ 0 w 4313474"/>
              <a:gd name="connsiteY19" fmla="*/ 2409340 h 4805972"/>
              <a:gd name="connsiteX20" fmla="*/ 0 w 4313474"/>
              <a:gd name="connsiteY20" fmla="*/ 688397 h 4805972"/>
              <a:gd name="connsiteX0" fmla="*/ 0 w 4313474"/>
              <a:gd name="connsiteY0" fmla="*/ 688397 h 4650989"/>
              <a:gd name="connsiteX1" fmla="*/ 688397 w 4313474"/>
              <a:gd name="connsiteY1" fmla="*/ 0 h 4650989"/>
              <a:gd name="connsiteX2" fmla="*/ 2516193 w 4313474"/>
              <a:gd name="connsiteY2" fmla="*/ 0 h 4650989"/>
              <a:gd name="connsiteX3" fmla="*/ 2516193 w 4313474"/>
              <a:gd name="connsiteY3" fmla="*/ 0 h 4650989"/>
              <a:gd name="connsiteX4" fmla="*/ 3594562 w 4313474"/>
              <a:gd name="connsiteY4" fmla="*/ 0 h 4650989"/>
              <a:gd name="connsiteX5" fmla="*/ 3625077 w 4313474"/>
              <a:gd name="connsiteY5" fmla="*/ 0 h 4650989"/>
              <a:gd name="connsiteX6" fmla="*/ 4313474 w 4313474"/>
              <a:gd name="connsiteY6" fmla="*/ 688397 h 4650989"/>
              <a:gd name="connsiteX7" fmla="*/ 4313474 w 4313474"/>
              <a:gd name="connsiteY7" fmla="*/ 2409340 h 4650989"/>
              <a:gd name="connsiteX8" fmla="*/ 4313474 w 4313474"/>
              <a:gd name="connsiteY8" fmla="*/ 2409340 h 4650989"/>
              <a:gd name="connsiteX9" fmla="*/ 4313474 w 4313474"/>
              <a:gd name="connsiteY9" fmla="*/ 3441914 h 4650989"/>
              <a:gd name="connsiteX10" fmla="*/ 4313474 w 4313474"/>
              <a:gd name="connsiteY10" fmla="*/ 3441900 h 4650989"/>
              <a:gd name="connsiteX11" fmla="*/ 3625077 w 4313474"/>
              <a:gd name="connsiteY11" fmla="*/ 4130297 h 4650989"/>
              <a:gd name="connsiteX12" fmla="*/ 3036622 w 4313474"/>
              <a:gd name="connsiteY12" fmla="*/ 4130299 h 4650989"/>
              <a:gd name="connsiteX13" fmla="*/ 2509551 w 4313474"/>
              <a:gd name="connsiteY13" fmla="*/ 4650989 h 4650989"/>
              <a:gd name="connsiteX14" fmla="*/ 2516193 w 4313474"/>
              <a:gd name="connsiteY14" fmla="*/ 4130297 h 4650989"/>
              <a:gd name="connsiteX15" fmla="*/ 688397 w 4313474"/>
              <a:gd name="connsiteY15" fmla="*/ 4130297 h 4650989"/>
              <a:gd name="connsiteX16" fmla="*/ 0 w 4313474"/>
              <a:gd name="connsiteY16" fmla="*/ 3441900 h 4650989"/>
              <a:gd name="connsiteX17" fmla="*/ 0 w 4313474"/>
              <a:gd name="connsiteY17" fmla="*/ 3441914 h 4650989"/>
              <a:gd name="connsiteX18" fmla="*/ 0 w 4313474"/>
              <a:gd name="connsiteY18" fmla="*/ 2409340 h 4650989"/>
              <a:gd name="connsiteX19" fmla="*/ 0 w 4313474"/>
              <a:gd name="connsiteY19" fmla="*/ 2409340 h 4650989"/>
              <a:gd name="connsiteX20" fmla="*/ 0 w 4313474"/>
              <a:gd name="connsiteY20" fmla="*/ 688397 h 4650989"/>
              <a:gd name="connsiteX0" fmla="*/ 0 w 4313474"/>
              <a:gd name="connsiteY0" fmla="*/ 688397 h 4708487"/>
              <a:gd name="connsiteX1" fmla="*/ 688397 w 4313474"/>
              <a:gd name="connsiteY1" fmla="*/ 0 h 4708487"/>
              <a:gd name="connsiteX2" fmla="*/ 2516193 w 4313474"/>
              <a:gd name="connsiteY2" fmla="*/ 0 h 4708487"/>
              <a:gd name="connsiteX3" fmla="*/ 2516193 w 4313474"/>
              <a:gd name="connsiteY3" fmla="*/ 0 h 4708487"/>
              <a:gd name="connsiteX4" fmla="*/ 3594562 w 4313474"/>
              <a:gd name="connsiteY4" fmla="*/ 0 h 4708487"/>
              <a:gd name="connsiteX5" fmla="*/ 3625077 w 4313474"/>
              <a:gd name="connsiteY5" fmla="*/ 0 h 4708487"/>
              <a:gd name="connsiteX6" fmla="*/ 4313474 w 4313474"/>
              <a:gd name="connsiteY6" fmla="*/ 688397 h 4708487"/>
              <a:gd name="connsiteX7" fmla="*/ 4313474 w 4313474"/>
              <a:gd name="connsiteY7" fmla="*/ 2409340 h 4708487"/>
              <a:gd name="connsiteX8" fmla="*/ 4313474 w 4313474"/>
              <a:gd name="connsiteY8" fmla="*/ 2409340 h 4708487"/>
              <a:gd name="connsiteX9" fmla="*/ 4313474 w 4313474"/>
              <a:gd name="connsiteY9" fmla="*/ 3441914 h 4708487"/>
              <a:gd name="connsiteX10" fmla="*/ 4313474 w 4313474"/>
              <a:gd name="connsiteY10" fmla="*/ 3441900 h 4708487"/>
              <a:gd name="connsiteX11" fmla="*/ 3625077 w 4313474"/>
              <a:gd name="connsiteY11" fmla="*/ 4130297 h 4708487"/>
              <a:gd name="connsiteX12" fmla="*/ 3036622 w 4313474"/>
              <a:gd name="connsiteY12" fmla="*/ 4130299 h 4708487"/>
              <a:gd name="connsiteX13" fmla="*/ 2186520 w 4313474"/>
              <a:gd name="connsiteY13" fmla="*/ 4708487 h 4708487"/>
              <a:gd name="connsiteX14" fmla="*/ 2516193 w 4313474"/>
              <a:gd name="connsiteY14" fmla="*/ 4130297 h 4708487"/>
              <a:gd name="connsiteX15" fmla="*/ 688397 w 4313474"/>
              <a:gd name="connsiteY15" fmla="*/ 4130297 h 4708487"/>
              <a:gd name="connsiteX16" fmla="*/ 0 w 4313474"/>
              <a:gd name="connsiteY16" fmla="*/ 3441900 h 4708487"/>
              <a:gd name="connsiteX17" fmla="*/ 0 w 4313474"/>
              <a:gd name="connsiteY17" fmla="*/ 3441914 h 4708487"/>
              <a:gd name="connsiteX18" fmla="*/ 0 w 4313474"/>
              <a:gd name="connsiteY18" fmla="*/ 2409340 h 4708487"/>
              <a:gd name="connsiteX19" fmla="*/ 0 w 4313474"/>
              <a:gd name="connsiteY19" fmla="*/ 2409340 h 4708487"/>
              <a:gd name="connsiteX20" fmla="*/ 0 w 4313474"/>
              <a:gd name="connsiteY20" fmla="*/ 688397 h 4708487"/>
              <a:gd name="connsiteX0" fmla="*/ 0 w 4313474"/>
              <a:gd name="connsiteY0" fmla="*/ 688397 h 4708487"/>
              <a:gd name="connsiteX1" fmla="*/ 688397 w 4313474"/>
              <a:gd name="connsiteY1" fmla="*/ 0 h 4708487"/>
              <a:gd name="connsiteX2" fmla="*/ 2516193 w 4313474"/>
              <a:gd name="connsiteY2" fmla="*/ 0 h 4708487"/>
              <a:gd name="connsiteX3" fmla="*/ 2516193 w 4313474"/>
              <a:gd name="connsiteY3" fmla="*/ 0 h 4708487"/>
              <a:gd name="connsiteX4" fmla="*/ 3594562 w 4313474"/>
              <a:gd name="connsiteY4" fmla="*/ 0 h 4708487"/>
              <a:gd name="connsiteX5" fmla="*/ 3625077 w 4313474"/>
              <a:gd name="connsiteY5" fmla="*/ 0 h 4708487"/>
              <a:gd name="connsiteX6" fmla="*/ 4313474 w 4313474"/>
              <a:gd name="connsiteY6" fmla="*/ 688397 h 4708487"/>
              <a:gd name="connsiteX7" fmla="*/ 4313474 w 4313474"/>
              <a:gd name="connsiteY7" fmla="*/ 2409340 h 4708487"/>
              <a:gd name="connsiteX8" fmla="*/ 4313474 w 4313474"/>
              <a:gd name="connsiteY8" fmla="*/ 2409340 h 4708487"/>
              <a:gd name="connsiteX9" fmla="*/ 4313474 w 4313474"/>
              <a:gd name="connsiteY9" fmla="*/ 3441914 h 4708487"/>
              <a:gd name="connsiteX10" fmla="*/ 4313474 w 4313474"/>
              <a:gd name="connsiteY10" fmla="*/ 3441900 h 4708487"/>
              <a:gd name="connsiteX11" fmla="*/ 3625077 w 4313474"/>
              <a:gd name="connsiteY11" fmla="*/ 4130297 h 4708487"/>
              <a:gd name="connsiteX12" fmla="*/ 3036622 w 4313474"/>
              <a:gd name="connsiteY12" fmla="*/ 4130299 h 4708487"/>
              <a:gd name="connsiteX13" fmla="*/ 2186520 w 4313474"/>
              <a:gd name="connsiteY13" fmla="*/ 4708487 h 4708487"/>
              <a:gd name="connsiteX14" fmla="*/ 1898843 w 4313474"/>
              <a:gd name="connsiteY14" fmla="*/ 4130297 h 4708487"/>
              <a:gd name="connsiteX15" fmla="*/ 688397 w 4313474"/>
              <a:gd name="connsiteY15" fmla="*/ 4130297 h 4708487"/>
              <a:gd name="connsiteX16" fmla="*/ 0 w 4313474"/>
              <a:gd name="connsiteY16" fmla="*/ 3441900 h 4708487"/>
              <a:gd name="connsiteX17" fmla="*/ 0 w 4313474"/>
              <a:gd name="connsiteY17" fmla="*/ 3441914 h 4708487"/>
              <a:gd name="connsiteX18" fmla="*/ 0 w 4313474"/>
              <a:gd name="connsiteY18" fmla="*/ 2409340 h 4708487"/>
              <a:gd name="connsiteX19" fmla="*/ 0 w 4313474"/>
              <a:gd name="connsiteY19" fmla="*/ 2409340 h 4708487"/>
              <a:gd name="connsiteX20" fmla="*/ 0 w 4313474"/>
              <a:gd name="connsiteY20" fmla="*/ 688397 h 4708487"/>
              <a:gd name="connsiteX0" fmla="*/ 0 w 4313474"/>
              <a:gd name="connsiteY0" fmla="*/ 688397 h 4606268"/>
              <a:gd name="connsiteX1" fmla="*/ 688397 w 4313474"/>
              <a:gd name="connsiteY1" fmla="*/ 0 h 4606268"/>
              <a:gd name="connsiteX2" fmla="*/ 2516193 w 4313474"/>
              <a:gd name="connsiteY2" fmla="*/ 0 h 4606268"/>
              <a:gd name="connsiteX3" fmla="*/ 2516193 w 4313474"/>
              <a:gd name="connsiteY3" fmla="*/ 0 h 4606268"/>
              <a:gd name="connsiteX4" fmla="*/ 3594562 w 4313474"/>
              <a:gd name="connsiteY4" fmla="*/ 0 h 4606268"/>
              <a:gd name="connsiteX5" fmla="*/ 3625077 w 4313474"/>
              <a:gd name="connsiteY5" fmla="*/ 0 h 4606268"/>
              <a:gd name="connsiteX6" fmla="*/ 4313474 w 4313474"/>
              <a:gd name="connsiteY6" fmla="*/ 688397 h 4606268"/>
              <a:gd name="connsiteX7" fmla="*/ 4313474 w 4313474"/>
              <a:gd name="connsiteY7" fmla="*/ 2409340 h 4606268"/>
              <a:gd name="connsiteX8" fmla="*/ 4313474 w 4313474"/>
              <a:gd name="connsiteY8" fmla="*/ 2409340 h 4606268"/>
              <a:gd name="connsiteX9" fmla="*/ 4313474 w 4313474"/>
              <a:gd name="connsiteY9" fmla="*/ 3441914 h 4606268"/>
              <a:gd name="connsiteX10" fmla="*/ 4313474 w 4313474"/>
              <a:gd name="connsiteY10" fmla="*/ 3441900 h 4606268"/>
              <a:gd name="connsiteX11" fmla="*/ 3625077 w 4313474"/>
              <a:gd name="connsiteY11" fmla="*/ 4130297 h 4606268"/>
              <a:gd name="connsiteX12" fmla="*/ 3036622 w 4313474"/>
              <a:gd name="connsiteY12" fmla="*/ 4130299 h 4606268"/>
              <a:gd name="connsiteX13" fmla="*/ 1906558 w 4313474"/>
              <a:gd name="connsiteY13" fmla="*/ 4606268 h 4606268"/>
              <a:gd name="connsiteX14" fmla="*/ 1898843 w 4313474"/>
              <a:gd name="connsiteY14" fmla="*/ 4130297 h 4606268"/>
              <a:gd name="connsiteX15" fmla="*/ 688397 w 4313474"/>
              <a:gd name="connsiteY15" fmla="*/ 4130297 h 4606268"/>
              <a:gd name="connsiteX16" fmla="*/ 0 w 4313474"/>
              <a:gd name="connsiteY16" fmla="*/ 3441900 h 4606268"/>
              <a:gd name="connsiteX17" fmla="*/ 0 w 4313474"/>
              <a:gd name="connsiteY17" fmla="*/ 3441914 h 4606268"/>
              <a:gd name="connsiteX18" fmla="*/ 0 w 4313474"/>
              <a:gd name="connsiteY18" fmla="*/ 2409340 h 4606268"/>
              <a:gd name="connsiteX19" fmla="*/ 0 w 4313474"/>
              <a:gd name="connsiteY19" fmla="*/ 2409340 h 4606268"/>
              <a:gd name="connsiteX20" fmla="*/ 0 w 4313474"/>
              <a:gd name="connsiteY20" fmla="*/ 688397 h 460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13474" h="4606268">
                <a:moveTo>
                  <a:pt x="0" y="688397"/>
                </a:moveTo>
                <a:cubicBezTo>
                  <a:pt x="0" y="308206"/>
                  <a:pt x="308206" y="0"/>
                  <a:pt x="688397" y="0"/>
                </a:cubicBezTo>
                <a:lnTo>
                  <a:pt x="2516193" y="0"/>
                </a:lnTo>
                <a:lnTo>
                  <a:pt x="2516193" y="0"/>
                </a:lnTo>
                <a:lnTo>
                  <a:pt x="3594562" y="0"/>
                </a:lnTo>
                <a:lnTo>
                  <a:pt x="3625077" y="0"/>
                </a:lnTo>
                <a:cubicBezTo>
                  <a:pt x="4005268" y="0"/>
                  <a:pt x="4313474" y="308206"/>
                  <a:pt x="4313474" y="688397"/>
                </a:cubicBezTo>
                <a:lnTo>
                  <a:pt x="4313474" y="2409340"/>
                </a:lnTo>
                <a:lnTo>
                  <a:pt x="4313474" y="2409340"/>
                </a:lnTo>
                <a:lnTo>
                  <a:pt x="4313474" y="3441914"/>
                </a:lnTo>
                <a:lnTo>
                  <a:pt x="4313474" y="3441900"/>
                </a:lnTo>
                <a:cubicBezTo>
                  <a:pt x="4313474" y="3822091"/>
                  <a:pt x="4005268" y="4130297"/>
                  <a:pt x="3625077" y="4130297"/>
                </a:cubicBezTo>
                <a:lnTo>
                  <a:pt x="3036622" y="4130299"/>
                </a:lnTo>
                <a:lnTo>
                  <a:pt x="1906558" y="4606268"/>
                </a:lnTo>
                <a:lnTo>
                  <a:pt x="1898843" y="4130297"/>
                </a:lnTo>
                <a:lnTo>
                  <a:pt x="688397" y="4130297"/>
                </a:lnTo>
                <a:cubicBezTo>
                  <a:pt x="308206" y="4130297"/>
                  <a:pt x="0" y="3822091"/>
                  <a:pt x="0" y="3441900"/>
                </a:cubicBezTo>
                <a:lnTo>
                  <a:pt x="0" y="3441914"/>
                </a:lnTo>
                <a:lnTo>
                  <a:pt x="0" y="2409340"/>
                </a:lnTo>
                <a:lnTo>
                  <a:pt x="0" y="2409340"/>
                </a:lnTo>
                <a:lnTo>
                  <a:pt x="0" y="688397"/>
                </a:lnTo>
                <a:close/>
              </a:path>
            </a:pathLst>
          </a:custGeom>
          <a:solidFill>
            <a:srgbClr val="D2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8DED5"/>
              </a:clrFrom>
              <a:clrTo>
                <a:srgbClr val="C8DE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42" b="96503" l="5157" r="95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586" r="3796" b="3289"/>
          <a:stretch/>
        </p:blipFill>
        <p:spPr bwMode="auto">
          <a:xfrm>
            <a:off x="5048138" y="4126645"/>
            <a:ext cx="4515574" cy="16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副標題 27"/>
          <p:cNvSpPr>
            <a:spLocks noGrp="1"/>
          </p:cNvSpPr>
          <p:nvPr>
            <p:ph type="subTitle" idx="4294967295"/>
          </p:nvPr>
        </p:nvSpPr>
        <p:spPr>
          <a:xfrm>
            <a:off x="888908" y="1404191"/>
            <a:ext cx="4712764" cy="22246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Clr>
                <a:srgbClr val="C63F3E"/>
              </a:buClr>
              <a:buSzPct val="125000"/>
              <a:buFont typeface="Arial" panose="020B0604020202020204" pitchFamily="34" charset="0"/>
              <a:buChar char="•"/>
            </a:pPr>
            <a:r>
              <a:rPr lang="zh-TW" altLang="en-US" sz="6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 助你選填最佳志願</a:t>
            </a: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-1364615" y="-1540174"/>
            <a:ext cx="54610" cy="432447"/>
            <a:chOff x="566" y="1112"/>
            <a:chExt cx="86" cy="681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566" y="1112"/>
              <a:ext cx="86" cy="681"/>
            </a:xfrm>
            <a:custGeom>
              <a:avLst/>
              <a:gdLst>
                <a:gd name="T0" fmla="*/ 30 w 86"/>
                <a:gd name="T1" fmla="*/ 0 h 681"/>
                <a:gd name="T2" fmla="*/ 0 w 86"/>
                <a:gd name="T3" fmla="*/ 0 h 681"/>
                <a:gd name="T4" fmla="*/ 0 w 86"/>
                <a:gd name="T5" fmla="*/ 110 h 681"/>
                <a:gd name="T6" fmla="*/ 30 w 86"/>
                <a:gd name="T7" fmla="*/ 110 h 681"/>
                <a:gd name="T8" fmla="*/ 52 w 86"/>
                <a:gd name="T9" fmla="*/ 106 h 681"/>
                <a:gd name="T10" fmla="*/ 69 w 86"/>
                <a:gd name="T11" fmla="*/ 94 h 681"/>
                <a:gd name="T12" fmla="*/ 81 w 86"/>
                <a:gd name="T13" fmla="*/ 76 h 681"/>
                <a:gd name="T14" fmla="*/ 85 w 86"/>
                <a:gd name="T15" fmla="*/ 55 h 681"/>
                <a:gd name="T16" fmla="*/ 81 w 86"/>
                <a:gd name="T17" fmla="*/ 33 h 681"/>
                <a:gd name="T18" fmla="*/ 69 w 86"/>
                <a:gd name="T19" fmla="*/ 16 h 681"/>
                <a:gd name="T20" fmla="*/ 52 w 86"/>
                <a:gd name="T21" fmla="*/ 4 h 681"/>
                <a:gd name="T22" fmla="*/ 30 w 86"/>
                <a:gd name="T23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681">
                  <a:moveTo>
                    <a:pt x="30" y="0"/>
                  </a:moveTo>
                  <a:lnTo>
                    <a:pt x="0" y="0"/>
                  </a:lnTo>
                  <a:lnTo>
                    <a:pt x="0" y="110"/>
                  </a:lnTo>
                  <a:lnTo>
                    <a:pt x="30" y="110"/>
                  </a:lnTo>
                  <a:lnTo>
                    <a:pt x="52" y="106"/>
                  </a:lnTo>
                  <a:lnTo>
                    <a:pt x="69" y="94"/>
                  </a:lnTo>
                  <a:lnTo>
                    <a:pt x="81" y="76"/>
                  </a:lnTo>
                  <a:lnTo>
                    <a:pt x="85" y="55"/>
                  </a:lnTo>
                  <a:lnTo>
                    <a:pt x="81" y="33"/>
                  </a:lnTo>
                  <a:lnTo>
                    <a:pt x="69" y="16"/>
                  </a:lnTo>
                  <a:lnTo>
                    <a:pt x="5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DB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566" y="1112"/>
              <a:ext cx="86" cy="681"/>
            </a:xfrm>
            <a:custGeom>
              <a:avLst/>
              <a:gdLst>
                <a:gd name="T0" fmla="*/ 30 w 86"/>
                <a:gd name="T1" fmla="*/ 570 h 681"/>
                <a:gd name="T2" fmla="*/ 0 w 86"/>
                <a:gd name="T3" fmla="*/ 570 h 681"/>
                <a:gd name="T4" fmla="*/ 0 w 86"/>
                <a:gd name="T5" fmla="*/ 680 h 681"/>
                <a:gd name="T6" fmla="*/ 30 w 86"/>
                <a:gd name="T7" fmla="*/ 680 h 681"/>
                <a:gd name="T8" fmla="*/ 52 w 86"/>
                <a:gd name="T9" fmla="*/ 676 h 681"/>
                <a:gd name="T10" fmla="*/ 69 w 86"/>
                <a:gd name="T11" fmla="*/ 664 h 681"/>
                <a:gd name="T12" fmla="*/ 81 w 86"/>
                <a:gd name="T13" fmla="*/ 646 h 681"/>
                <a:gd name="T14" fmla="*/ 85 w 86"/>
                <a:gd name="T15" fmla="*/ 625 h 681"/>
                <a:gd name="T16" fmla="*/ 81 w 86"/>
                <a:gd name="T17" fmla="*/ 603 h 681"/>
                <a:gd name="T18" fmla="*/ 69 w 86"/>
                <a:gd name="T19" fmla="*/ 586 h 681"/>
                <a:gd name="T20" fmla="*/ 52 w 86"/>
                <a:gd name="T21" fmla="*/ 574 h 681"/>
                <a:gd name="T22" fmla="*/ 30 w 86"/>
                <a:gd name="T23" fmla="*/ 5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681">
                  <a:moveTo>
                    <a:pt x="30" y="570"/>
                  </a:moveTo>
                  <a:lnTo>
                    <a:pt x="0" y="570"/>
                  </a:lnTo>
                  <a:lnTo>
                    <a:pt x="0" y="680"/>
                  </a:lnTo>
                  <a:lnTo>
                    <a:pt x="30" y="680"/>
                  </a:lnTo>
                  <a:lnTo>
                    <a:pt x="52" y="676"/>
                  </a:lnTo>
                  <a:lnTo>
                    <a:pt x="69" y="664"/>
                  </a:lnTo>
                  <a:lnTo>
                    <a:pt x="81" y="646"/>
                  </a:lnTo>
                  <a:lnTo>
                    <a:pt x="85" y="625"/>
                  </a:lnTo>
                  <a:lnTo>
                    <a:pt x="81" y="603"/>
                  </a:lnTo>
                  <a:lnTo>
                    <a:pt x="69" y="586"/>
                  </a:lnTo>
                  <a:lnTo>
                    <a:pt x="52" y="574"/>
                  </a:lnTo>
                  <a:lnTo>
                    <a:pt x="30" y="570"/>
                  </a:lnTo>
                  <a:close/>
                </a:path>
              </a:pathLst>
            </a:custGeom>
            <a:solidFill>
              <a:srgbClr val="3DB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6303645" y="-2138360"/>
            <a:ext cx="360045" cy="360055"/>
            <a:chOff x="12642" y="170"/>
            <a:chExt cx="567" cy="567"/>
          </a:xfrm>
        </p:grpSpPr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2642" y="170"/>
              <a:ext cx="567" cy="567"/>
            </a:xfrm>
            <a:custGeom>
              <a:avLst/>
              <a:gdLst>
                <a:gd name="T0" fmla="*/ 0 w 567"/>
                <a:gd name="T1" fmla="*/ 396 h 567"/>
                <a:gd name="T2" fmla="*/ 566 w 567"/>
                <a:gd name="T3" fmla="*/ 396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7" h="567">
                  <a:moveTo>
                    <a:pt x="0" y="396"/>
                  </a:moveTo>
                  <a:lnTo>
                    <a:pt x="566" y="396"/>
                  </a:lnTo>
                </a:path>
              </a:pathLst>
            </a:custGeom>
            <a:noFill/>
            <a:ln w="1799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12642" y="170"/>
              <a:ext cx="567" cy="567"/>
            </a:xfrm>
            <a:custGeom>
              <a:avLst/>
              <a:gdLst>
                <a:gd name="T0" fmla="*/ 170 w 567"/>
                <a:gd name="T1" fmla="*/ 566 h 567"/>
                <a:gd name="T2" fmla="*/ 170 w 567"/>
                <a:gd name="T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7" h="567">
                  <a:moveTo>
                    <a:pt x="170" y="566"/>
                  </a:moveTo>
                  <a:lnTo>
                    <a:pt x="170" y="0"/>
                  </a:lnTo>
                </a:path>
              </a:pathLst>
            </a:custGeom>
            <a:noFill/>
            <a:ln w="1799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-1724025" y="-2246313"/>
            <a:ext cx="8496300" cy="468008"/>
            <a:chOff x="0" y="0"/>
            <a:chExt cx="13380" cy="737"/>
          </a:xfrm>
        </p:grpSpPr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0" y="0"/>
              <a:ext cx="13380" cy="737"/>
            </a:xfrm>
            <a:custGeom>
              <a:avLst/>
              <a:gdLst>
                <a:gd name="T0" fmla="*/ 566 w 13380"/>
                <a:gd name="T1" fmla="*/ 737 h 737"/>
                <a:gd name="T2" fmla="*/ 0 w 13380"/>
                <a:gd name="T3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0" h="737">
                  <a:moveTo>
                    <a:pt x="566" y="737"/>
                  </a:moveTo>
                  <a:lnTo>
                    <a:pt x="0" y="737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0" y="0"/>
              <a:ext cx="13380" cy="737"/>
            </a:xfrm>
            <a:custGeom>
              <a:avLst/>
              <a:gdLst>
                <a:gd name="T0" fmla="*/ 12812 w 13380"/>
                <a:gd name="T1" fmla="*/ 737 h 737"/>
                <a:gd name="T2" fmla="*/ 13379 w 13380"/>
                <a:gd name="T3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0" h="737">
                  <a:moveTo>
                    <a:pt x="12812" y="737"/>
                  </a:moveTo>
                  <a:lnTo>
                    <a:pt x="13379" y="737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0" y="0"/>
              <a:ext cx="13380" cy="737"/>
            </a:xfrm>
            <a:custGeom>
              <a:avLst/>
              <a:gdLst>
                <a:gd name="T0" fmla="*/ 737 w 13380"/>
                <a:gd name="T1" fmla="*/ 566 h 737"/>
                <a:gd name="T2" fmla="*/ 737 w 13380"/>
                <a:gd name="T3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0" h="737">
                  <a:moveTo>
                    <a:pt x="737" y="566"/>
                  </a:moveTo>
                  <a:lnTo>
                    <a:pt x="737" y="0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0" y="0"/>
              <a:ext cx="13380" cy="737"/>
            </a:xfrm>
            <a:custGeom>
              <a:avLst/>
              <a:gdLst>
                <a:gd name="T0" fmla="*/ 12642 w 13380"/>
                <a:gd name="T1" fmla="*/ 566 h 737"/>
                <a:gd name="T2" fmla="*/ 12642 w 13380"/>
                <a:gd name="T3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0" h="737">
                  <a:moveTo>
                    <a:pt x="12642" y="566"/>
                  </a:moveTo>
                  <a:lnTo>
                    <a:pt x="12642" y="0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-1616075" y="-2138360"/>
            <a:ext cx="8280400" cy="360055"/>
            <a:chOff x="170" y="170"/>
            <a:chExt cx="13040" cy="567"/>
          </a:xfrm>
        </p:grpSpPr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70" y="170"/>
              <a:ext cx="13040" cy="567"/>
            </a:xfrm>
            <a:custGeom>
              <a:avLst/>
              <a:gdLst>
                <a:gd name="T0" fmla="*/ 566 w 13040"/>
                <a:gd name="T1" fmla="*/ 396 h 567"/>
                <a:gd name="T2" fmla="*/ 0 w 13040"/>
                <a:gd name="T3" fmla="*/ 396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040" h="567">
                  <a:moveTo>
                    <a:pt x="566" y="396"/>
                  </a:moveTo>
                  <a:lnTo>
                    <a:pt x="0" y="396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70" y="170"/>
              <a:ext cx="13040" cy="567"/>
            </a:xfrm>
            <a:custGeom>
              <a:avLst/>
              <a:gdLst>
                <a:gd name="T0" fmla="*/ 12472 w 13040"/>
                <a:gd name="T1" fmla="*/ 396 h 567"/>
                <a:gd name="T2" fmla="*/ 13039 w 13040"/>
                <a:gd name="T3" fmla="*/ 396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040" h="567">
                  <a:moveTo>
                    <a:pt x="12472" y="396"/>
                  </a:moveTo>
                  <a:lnTo>
                    <a:pt x="13039" y="396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170" y="170"/>
              <a:ext cx="13040" cy="567"/>
            </a:xfrm>
            <a:custGeom>
              <a:avLst/>
              <a:gdLst>
                <a:gd name="T0" fmla="*/ 396 w 13040"/>
                <a:gd name="T1" fmla="*/ 566 h 567"/>
                <a:gd name="T2" fmla="*/ 396 w 13040"/>
                <a:gd name="T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040" h="567">
                  <a:moveTo>
                    <a:pt x="396" y="566"/>
                  </a:moveTo>
                  <a:lnTo>
                    <a:pt x="396" y="0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70" y="170"/>
              <a:ext cx="13040" cy="567"/>
            </a:xfrm>
            <a:custGeom>
              <a:avLst/>
              <a:gdLst>
                <a:gd name="T0" fmla="*/ 12642 w 13040"/>
                <a:gd name="T1" fmla="*/ 566 h 567"/>
                <a:gd name="T2" fmla="*/ 12642 w 13040"/>
                <a:gd name="T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040" h="567">
                  <a:moveTo>
                    <a:pt x="12642" y="566"/>
                  </a:moveTo>
                  <a:lnTo>
                    <a:pt x="12642" y="0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05" y="2743199"/>
            <a:ext cx="1854753" cy="259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0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302217" y="455398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D2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1265344" y="455398"/>
            <a:ext cx="7367212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申請入學  制度上分為</a:t>
            </a:r>
            <a:r>
              <a:rPr lang="en-US" altLang="zh-TW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2</a:t>
            </a:r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階段 </a:t>
            </a:r>
            <a:endParaRPr lang="zh-TW" altLang="en-US" sz="66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Adobe 繁黑體 Std B" pitchFamily="34" charset="-120"/>
              <a:sym typeface="Wingding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73866" y="84747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C8DED5"/>
              </a:clrFrom>
              <a:clrTo>
                <a:srgbClr val="C8DE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242" b="96503" l="5157" r="95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586" r="3796" b="3289"/>
          <a:stretch/>
        </p:blipFill>
        <p:spPr bwMode="auto">
          <a:xfrm>
            <a:off x="4518219" y="3389446"/>
            <a:ext cx="5536700" cy="19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90" y="1962807"/>
            <a:ext cx="2143743" cy="299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433180" y="2461371"/>
            <a:ext cx="5536700" cy="1042519"/>
          </a:xfrm>
          <a:prstGeom prst="roundRect">
            <a:avLst/>
          </a:prstGeom>
          <a:solidFill>
            <a:srgbClr val="FFF2DB"/>
          </a:solidFill>
          <a:ln w="381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88698" y="2533644"/>
            <a:ext cx="5171978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第</a:t>
            </a:r>
            <a:r>
              <a:rPr lang="en-US" altLang="zh-TW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1</a:t>
            </a: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階段</a:t>
            </a:r>
            <a:endParaRPr lang="en-US" altLang="zh-TW" sz="24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algn="ctr"/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學測級分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Wingdings"/>
              </a:rPr>
              <a:t>︰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檢定標、倍率篩選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55775" y="3723909"/>
            <a:ext cx="5486862" cy="807660"/>
          </a:xfrm>
          <a:prstGeom prst="roundRect">
            <a:avLst/>
          </a:prstGeom>
          <a:solidFill>
            <a:srgbClr val="FFF2DB"/>
          </a:solidFill>
          <a:ln w="381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12723" y="3723907"/>
            <a:ext cx="5579751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第</a:t>
            </a:r>
            <a:r>
              <a:rPr lang="en-US" altLang="zh-TW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2</a:t>
            </a: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階段</a:t>
            </a:r>
            <a:endParaRPr lang="en-US" altLang="zh-TW" sz="24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algn="ctr"/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書面審查資料、面試、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錄取、填志願、分發</a:t>
            </a:r>
          </a:p>
        </p:txBody>
      </p:sp>
      <p:sp>
        <p:nvSpPr>
          <p:cNvPr id="14" name="圓角矩形 8">
            <a:extLst>
              <a:ext uri="{FF2B5EF4-FFF2-40B4-BE49-F238E27FC236}">
                <a16:creationId xmlns:a16="http://schemas.microsoft.com/office/drawing/2014/main" xmlns="" id="{12E6A060-5693-4059-8808-A83BC191703D}"/>
              </a:ext>
            </a:extLst>
          </p:cNvPr>
          <p:cNvSpPr/>
          <p:nvPr/>
        </p:nvSpPr>
        <p:spPr>
          <a:xfrm>
            <a:off x="433180" y="1362277"/>
            <a:ext cx="5536700" cy="919409"/>
          </a:xfrm>
          <a:prstGeom prst="roundRect">
            <a:avLst/>
          </a:prstGeom>
          <a:solidFill>
            <a:srgbClr val="FFF2DB"/>
          </a:solidFill>
          <a:ln w="381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A71DB2DF-9711-41CE-AF76-D0B99E8C7B2C}"/>
              </a:ext>
            </a:extLst>
          </p:cNvPr>
          <p:cNvSpPr/>
          <p:nvPr/>
        </p:nvSpPr>
        <p:spPr>
          <a:xfrm>
            <a:off x="545970" y="1551477"/>
            <a:ext cx="5171978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集體報名</a:t>
            </a:r>
            <a:endParaRPr lang="en-US" altLang="zh-TW" sz="24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xmlns="" id="{674D6190-78C9-49C7-8999-BED97503230C}"/>
              </a:ext>
            </a:extLst>
          </p:cNvPr>
          <p:cNvSpPr/>
          <p:nvPr/>
        </p:nvSpPr>
        <p:spPr>
          <a:xfrm>
            <a:off x="2786836" y="2231956"/>
            <a:ext cx="547571" cy="28697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下 15">
            <a:extLst>
              <a:ext uri="{FF2B5EF4-FFF2-40B4-BE49-F238E27FC236}">
                <a16:creationId xmlns:a16="http://schemas.microsoft.com/office/drawing/2014/main" xmlns="" id="{1D2930D8-4C3F-4883-9A24-FF863ABF4433}"/>
              </a:ext>
            </a:extLst>
          </p:cNvPr>
          <p:cNvSpPr/>
          <p:nvPr/>
        </p:nvSpPr>
        <p:spPr>
          <a:xfrm>
            <a:off x="2757039" y="3425380"/>
            <a:ext cx="607163" cy="3483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1654D46E-BEB6-351E-9A70-43F4C3677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694208"/>
              </p:ext>
            </p:extLst>
          </p:nvPr>
        </p:nvGraphicFramePr>
        <p:xfrm>
          <a:off x="455775" y="4769889"/>
          <a:ext cx="5486862" cy="441960"/>
        </p:xfrm>
        <a:graphic>
          <a:graphicData uri="http://schemas.openxmlformats.org/drawingml/2006/table">
            <a:tbl>
              <a:tblPr/>
              <a:tblGrid>
                <a:gridCol w="5486862">
                  <a:extLst>
                    <a:ext uri="{9D8B030D-6E8A-4147-A177-3AD203B41FA5}">
                      <a16:colId xmlns:a16="http://schemas.microsoft.com/office/drawing/2014/main" xmlns="" val="1375989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713232" rtl="0" eaLnBrk="1" latinLnBrk="0" hangingPunct="1"/>
                      <a:r>
                        <a:rPr lang="zh-TW" alt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甄選委員會公告統一分發</a:t>
                      </a:r>
                      <a:r>
                        <a:rPr lang="en-US" alt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錄取</a:t>
                      </a:r>
                      <a:r>
                        <a:rPr lang="en-US" alt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結果</a:t>
                      </a:r>
                      <a:endParaRPr lang="en-US" altLang="zh-TW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3846654"/>
                  </a:ext>
                </a:extLst>
              </a:tr>
            </a:tbl>
          </a:graphicData>
        </a:graphic>
      </p:graphicFrame>
      <p:sp>
        <p:nvSpPr>
          <p:cNvPr id="17" name="矩形: 圓角 16">
            <a:extLst>
              <a:ext uri="{FF2B5EF4-FFF2-40B4-BE49-F238E27FC236}">
                <a16:creationId xmlns:a16="http://schemas.microsoft.com/office/drawing/2014/main" xmlns="" id="{E85BE7E4-3713-4F67-8582-794944178895}"/>
              </a:ext>
            </a:extLst>
          </p:cNvPr>
          <p:cNvSpPr/>
          <p:nvPr/>
        </p:nvSpPr>
        <p:spPr>
          <a:xfrm>
            <a:off x="98544" y="3523216"/>
            <a:ext cx="894853" cy="608819"/>
          </a:xfrm>
          <a:prstGeom prst="roundRect">
            <a:avLst>
              <a:gd name="adj" fmla="val 50000"/>
            </a:avLst>
          </a:prstGeom>
          <a:solidFill>
            <a:srgbClr val="E5F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C00000"/>
                </a:solidFill>
              </a:rPr>
              <a:t>管道</a:t>
            </a:r>
            <a:endParaRPr lang="en-US" altLang="zh-TW" b="1" dirty="0">
              <a:solidFill>
                <a:srgbClr val="C00000"/>
              </a:solidFill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</a:rPr>
              <a:t>特色</a:t>
            </a:r>
          </a:p>
        </p:txBody>
      </p:sp>
    </p:spTree>
    <p:extLst>
      <p:ext uri="{BB962C8B-B14F-4D97-AF65-F5344CB8AC3E}">
        <p14:creationId xmlns:p14="http://schemas.microsoft.com/office/powerpoint/2010/main" val="310362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圓角 14">
            <a:extLst>
              <a:ext uri="{FF2B5EF4-FFF2-40B4-BE49-F238E27FC236}">
                <a16:creationId xmlns:a16="http://schemas.microsoft.com/office/drawing/2014/main" xmlns="" id="{256A0F3F-141D-40F9-AF03-E402727A2D31}"/>
              </a:ext>
            </a:extLst>
          </p:cNvPr>
          <p:cNvSpPr/>
          <p:nvPr/>
        </p:nvSpPr>
        <p:spPr>
          <a:xfrm>
            <a:off x="5345722" y="1389888"/>
            <a:ext cx="3651583" cy="390158"/>
          </a:xfrm>
          <a:prstGeom prst="roundRect">
            <a:avLst>
              <a:gd name="adj" fmla="val 50000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xmlns="" id="{970EAE01-4B49-41E2-8878-5B04A42A0842}"/>
              </a:ext>
            </a:extLst>
          </p:cNvPr>
          <p:cNvSpPr/>
          <p:nvPr/>
        </p:nvSpPr>
        <p:spPr>
          <a:xfrm>
            <a:off x="504497" y="1389888"/>
            <a:ext cx="4630372" cy="390158"/>
          </a:xfrm>
          <a:prstGeom prst="roundRect">
            <a:avLst>
              <a:gd name="adj" fmla="val 50000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xmlns="" id="{19519ECC-924C-414E-8608-4F4D009142CA}"/>
              </a:ext>
            </a:extLst>
          </p:cNvPr>
          <p:cNvSpPr/>
          <p:nvPr/>
        </p:nvSpPr>
        <p:spPr>
          <a:xfrm>
            <a:off x="410429" y="1914826"/>
            <a:ext cx="4743199" cy="3674050"/>
          </a:xfrm>
          <a:prstGeom prst="roundRect">
            <a:avLst>
              <a:gd name="adj" fmla="val 4881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03FF83C2-9322-4381-B45D-D73CAE1BD8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6846" b="61810"/>
          <a:stretch/>
        </p:blipFill>
        <p:spPr>
          <a:xfrm>
            <a:off x="449355" y="2004259"/>
            <a:ext cx="4688088" cy="2855508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302217" y="455398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D2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1265344" y="455398"/>
            <a:ext cx="7367212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申請入學－檢定標準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73866" y="84747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3173047" y="2280218"/>
            <a:ext cx="1477782" cy="2579549"/>
          </a:xfrm>
          <a:prstGeom prst="roundRect">
            <a:avLst>
              <a:gd name="adj" fmla="val 504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60"/>
          </a:p>
        </p:txBody>
      </p:sp>
      <p:sp>
        <p:nvSpPr>
          <p:cNvPr id="3" name="矩形 2"/>
          <p:cNvSpPr/>
          <p:nvPr/>
        </p:nvSpPr>
        <p:spPr>
          <a:xfrm>
            <a:off x="7792348" y="5097531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大考中心公告  </a:t>
            </a:r>
            <a:endParaRPr lang="zh-TW" altLang="en-US" b="1" u="sng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74727" y="1417055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600" dirty="0">
                <a:solidFill>
                  <a:schemeClr val="bg1"/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簡章摘錄</a:t>
            </a:r>
          </a:p>
        </p:txBody>
      </p:sp>
      <p:sp>
        <p:nvSpPr>
          <p:cNvPr id="19" name="矩形 18"/>
          <p:cNvSpPr/>
          <p:nvPr/>
        </p:nvSpPr>
        <p:spPr>
          <a:xfrm>
            <a:off x="6146557" y="1389888"/>
            <a:ext cx="218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各科</a:t>
            </a:r>
            <a:r>
              <a:rPr lang="zh-TW" altLang="en-US" sz="2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檢定標準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5FE3BF03-87EB-4236-9355-8FAD7061B9A5}"/>
              </a:ext>
            </a:extLst>
          </p:cNvPr>
          <p:cNvGraphicFramePr>
            <a:graphicFrameLocks noGrp="1"/>
          </p:cNvGraphicFramePr>
          <p:nvPr/>
        </p:nvGraphicFramePr>
        <p:xfrm>
          <a:off x="5370292" y="2004259"/>
          <a:ext cx="3599983" cy="3093272"/>
        </p:xfrm>
        <a:graphic>
          <a:graphicData uri="http://schemas.openxmlformats.org/drawingml/2006/table">
            <a:tbl>
              <a:tblPr/>
              <a:tblGrid>
                <a:gridCol w="638958">
                  <a:extLst>
                    <a:ext uri="{9D8B030D-6E8A-4147-A177-3AD203B41FA5}">
                      <a16:colId xmlns:a16="http://schemas.microsoft.com/office/drawing/2014/main" xmlns="" val="3004154204"/>
                    </a:ext>
                  </a:extLst>
                </a:gridCol>
                <a:gridCol w="592205">
                  <a:extLst>
                    <a:ext uri="{9D8B030D-6E8A-4147-A177-3AD203B41FA5}">
                      <a16:colId xmlns:a16="http://schemas.microsoft.com/office/drawing/2014/main" xmlns="" val="3875597863"/>
                    </a:ext>
                  </a:extLst>
                </a:gridCol>
                <a:gridCol w="592205">
                  <a:extLst>
                    <a:ext uri="{9D8B030D-6E8A-4147-A177-3AD203B41FA5}">
                      <a16:colId xmlns:a16="http://schemas.microsoft.com/office/drawing/2014/main" xmlns="" val="1461138240"/>
                    </a:ext>
                  </a:extLst>
                </a:gridCol>
                <a:gridCol w="592205">
                  <a:extLst>
                    <a:ext uri="{9D8B030D-6E8A-4147-A177-3AD203B41FA5}">
                      <a16:colId xmlns:a16="http://schemas.microsoft.com/office/drawing/2014/main" xmlns="" val="3100514234"/>
                    </a:ext>
                  </a:extLst>
                </a:gridCol>
                <a:gridCol w="592205">
                  <a:extLst>
                    <a:ext uri="{9D8B030D-6E8A-4147-A177-3AD203B41FA5}">
                      <a16:colId xmlns:a16="http://schemas.microsoft.com/office/drawing/2014/main" xmlns="" val="403720327"/>
                    </a:ext>
                  </a:extLst>
                </a:gridCol>
                <a:gridCol w="592205">
                  <a:extLst>
                    <a:ext uri="{9D8B030D-6E8A-4147-A177-3AD203B41FA5}">
                      <a16:colId xmlns:a16="http://schemas.microsoft.com/office/drawing/2014/main" xmlns="" val="1644274680"/>
                    </a:ext>
                  </a:extLst>
                </a:gridCol>
              </a:tblGrid>
              <a:tr h="38665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標準</a:t>
                      </a:r>
                      <a:endParaRPr lang="zh-TW" altLang="en-US" sz="1000" b="0" i="0" u="none" strike="noStrike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頂標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前標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均標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後標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底標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4592685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項目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99685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970365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3616366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0387578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048813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954863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TW" sz="1200" b="0" i="0" u="none" strike="noStrike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TW" sz="12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E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4578690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8220138B-2330-44C4-8071-C655F969E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69" y="5043509"/>
            <a:ext cx="4520028" cy="468189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271028" indent="-271028" algn="l" defTabSz="713232" rtl="0" eaLnBrk="1" latinLnBrk="0" hangingPunct="1">
              <a:lnSpc>
                <a:spcPct val="100000"/>
              </a:lnSpc>
              <a:spcBef>
                <a:spcPts val="140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77718" indent="-221102" algn="l" defTabSz="713232" rtl="0" eaLnBrk="1" latinLnBrk="0" hangingPunct="1">
              <a:lnSpc>
                <a:spcPct val="100000"/>
              </a:lnSpc>
              <a:spcBef>
                <a:spcPts val="93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891540" indent="-178308" algn="l" defTabSz="713232" rtl="0" eaLnBrk="1" latinLnBrk="0" hangingPunct="1">
              <a:lnSpc>
                <a:spcPct val="100000"/>
              </a:lnSpc>
              <a:spcBef>
                <a:spcPts val="624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48156" indent="-178308" algn="l" defTabSz="713232" rtl="0" eaLnBrk="1" latinLnBrk="0" hangingPunct="1">
              <a:lnSpc>
                <a:spcPct val="10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604772" indent="-178308" algn="l" defTabSz="713232" rtl="0" eaLnBrk="1" latinLnBrk="0" hangingPunct="1">
              <a:lnSpc>
                <a:spcPct val="10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961388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</a:rPr>
              <a:t>你的級分</a:t>
            </a:r>
            <a:r>
              <a:rPr lang="en-US" altLang="zh-TW" sz="2800" b="1" dirty="0">
                <a:solidFill>
                  <a:schemeClr val="accent5">
                    <a:lumMod val="75000"/>
                  </a:schemeClr>
                </a:solidFill>
                <a:latin typeface="Walbaum Text" panose="02070503080703020303" pitchFamily="18" charset="0"/>
              </a:rPr>
              <a:t>≧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Walbaum Text" panose="02070503080703020303" pitchFamily="18" charset="0"/>
              </a:rPr>
              <a:t>檢定標</a:t>
            </a:r>
            <a:r>
              <a:rPr lang="en-US" altLang="zh-TW" sz="2800" b="1" dirty="0">
                <a:solidFill>
                  <a:schemeClr val="accent5">
                    <a:lumMod val="75000"/>
                  </a:schemeClr>
                </a:solidFill>
                <a:latin typeface="Walbaum Text" panose="02070503080703020303" pitchFamily="18" charset="0"/>
              </a:rPr>
              <a:t>=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Walbaum Text" panose="02070503080703020303" pitchFamily="18" charset="0"/>
              </a:rPr>
              <a:t>通過檢定</a:t>
            </a:r>
            <a:endParaRPr lang="en-US" altLang="zh-TW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2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BE613036-2A19-4CA2-A347-7FED0EDEF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" r="66898" b="61506"/>
          <a:stretch/>
        </p:blipFill>
        <p:spPr>
          <a:xfrm>
            <a:off x="302217" y="1445748"/>
            <a:ext cx="4118706" cy="2646645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302217" y="455398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D2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 bwMode="auto">
          <a:xfrm>
            <a:off x="1265344" y="455398"/>
            <a:ext cx="7367212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申請入學－倍率篩選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73866" y="84747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27093" y="2667221"/>
            <a:ext cx="4444993" cy="2646645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271028" indent="-271028" algn="l" defTabSz="713232" rtl="0" eaLnBrk="1" latinLnBrk="0" hangingPunct="1">
              <a:lnSpc>
                <a:spcPct val="100000"/>
              </a:lnSpc>
              <a:spcBef>
                <a:spcPts val="140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77718" indent="-221102" algn="l" defTabSz="713232" rtl="0" eaLnBrk="1" latinLnBrk="0" hangingPunct="1">
              <a:lnSpc>
                <a:spcPct val="100000"/>
              </a:lnSpc>
              <a:spcBef>
                <a:spcPts val="93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891540" indent="-178308" algn="l" defTabSz="713232" rtl="0" eaLnBrk="1" latinLnBrk="0" hangingPunct="1">
              <a:lnSpc>
                <a:spcPct val="100000"/>
              </a:lnSpc>
              <a:spcBef>
                <a:spcPts val="624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48156" indent="-178308" algn="l" defTabSz="713232" rtl="0" eaLnBrk="1" latinLnBrk="0" hangingPunct="1">
              <a:lnSpc>
                <a:spcPct val="10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604772" indent="-178308" algn="l" defTabSz="713232" rtl="0" eaLnBrk="1" latinLnBrk="0" hangingPunct="1">
              <a:lnSpc>
                <a:spcPct val="10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961388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340" dirty="0"/>
              <a:t>進行篩選</a:t>
            </a:r>
            <a:r>
              <a:rPr lang="zh-TW" altLang="en-US" sz="234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340" dirty="0"/>
              <a:t>預甄人數</a:t>
            </a:r>
            <a:r>
              <a:rPr lang="en-US" altLang="zh-TW" sz="2340" dirty="0"/>
              <a:t>69</a:t>
            </a:r>
            <a:r>
              <a:rPr lang="zh-TW" altLang="en-US" sz="2340" dirty="0"/>
              <a:t>名</a:t>
            </a:r>
            <a:endParaRPr lang="en-US" altLang="zh-TW" sz="2340" dirty="0"/>
          </a:p>
          <a:p>
            <a:pPr marL="0" indent="0">
              <a:buNone/>
            </a:pPr>
            <a:r>
              <a:rPr lang="zh-TW" altLang="en-US" sz="2340" dirty="0"/>
              <a:t>假設今年有通過檢定</a:t>
            </a:r>
            <a:r>
              <a:rPr lang="en-US" altLang="zh-TW" sz="2340" dirty="0">
                <a:solidFill>
                  <a:srgbClr val="FF0000"/>
                </a:solidFill>
              </a:rPr>
              <a:t>300</a:t>
            </a:r>
            <a:r>
              <a:rPr lang="zh-TW" altLang="en-US" sz="2340" dirty="0"/>
              <a:t>人</a:t>
            </a:r>
            <a:endParaRPr lang="en-US" altLang="zh-TW" sz="2340" dirty="0"/>
          </a:p>
          <a:p>
            <a:pPr marL="0" indent="0">
              <a:buNone/>
            </a:pPr>
            <a:r>
              <a:rPr lang="zh-TW" altLang="en-US" sz="2160" dirty="0">
                <a:sym typeface="Wingdings" panose="05000000000000000000" pitchFamily="2" charset="2"/>
              </a:rPr>
              <a:t>第</a:t>
            </a:r>
            <a:r>
              <a:rPr lang="en-US" altLang="zh-TW" sz="2400" dirty="0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  <a:sym typeface="Wingdings" panose="05000000000000000000" pitchFamily="2" charset="2"/>
              </a:rPr>
              <a:t></a:t>
            </a:r>
            <a:r>
              <a:rPr lang="zh-TW" altLang="en-US" sz="2160" dirty="0">
                <a:sym typeface="Wingdings" panose="05000000000000000000" pitchFamily="2" charset="2"/>
              </a:rPr>
              <a:t>篩 </a:t>
            </a:r>
            <a:r>
              <a:rPr lang="zh-TW" altLang="en-US" sz="2160" dirty="0">
                <a:solidFill>
                  <a:schemeClr val="accent5">
                    <a:lumMod val="75000"/>
                  </a:schemeClr>
                </a:solidFill>
              </a:rPr>
              <a:t>社會</a:t>
            </a:r>
            <a:r>
              <a:rPr lang="zh-TW" altLang="en-US" sz="2160" dirty="0"/>
              <a:t> </a:t>
            </a:r>
            <a:r>
              <a:rPr lang="en-US" altLang="zh-TW" sz="2160" dirty="0"/>
              <a:t>300</a:t>
            </a:r>
            <a:r>
              <a:rPr lang="zh-TW" altLang="en-US" sz="2160" dirty="0"/>
              <a:t>人中 </a:t>
            </a:r>
            <a:r>
              <a:rPr lang="en-US" altLang="zh-TW" sz="2160" dirty="0"/>
              <a:t>23 x8=184</a:t>
            </a:r>
            <a:r>
              <a:rPr lang="zh-TW" altLang="en-US" sz="2160" dirty="0"/>
              <a:t>名</a:t>
            </a:r>
            <a:endParaRPr lang="en-US" altLang="zh-TW" sz="2160" dirty="0"/>
          </a:p>
          <a:p>
            <a:pPr marL="0" indent="0">
              <a:buNone/>
            </a:pPr>
            <a:r>
              <a:rPr lang="zh-TW" altLang="en-US" sz="2160" dirty="0">
                <a:sym typeface="Wingdings" panose="05000000000000000000" pitchFamily="2" charset="2"/>
              </a:rPr>
              <a:t>第</a:t>
            </a:r>
            <a:r>
              <a:rPr lang="en-US" altLang="zh-TW" sz="2400" dirty="0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  <a:sym typeface="Wingdings" panose="05000000000000000000" pitchFamily="2" charset="2"/>
              </a:rPr>
              <a:t></a:t>
            </a:r>
            <a:r>
              <a:rPr lang="zh-TW" altLang="en-US" sz="2160" dirty="0">
                <a:sym typeface="Wingdings" panose="05000000000000000000" pitchFamily="2" charset="2"/>
              </a:rPr>
              <a:t>篩 </a:t>
            </a:r>
            <a:r>
              <a:rPr lang="zh-TW" altLang="en-US" sz="2160" dirty="0">
                <a:solidFill>
                  <a:schemeClr val="accent5">
                    <a:lumMod val="75000"/>
                  </a:schemeClr>
                </a:solidFill>
              </a:rPr>
              <a:t>英文</a:t>
            </a:r>
            <a:r>
              <a:rPr lang="zh-TW" altLang="en-US" sz="2160" dirty="0">
                <a:solidFill>
                  <a:srgbClr val="0000FF"/>
                </a:solidFill>
              </a:rPr>
              <a:t> </a:t>
            </a:r>
            <a:r>
              <a:rPr lang="en-US" altLang="zh-TW" sz="2160" dirty="0"/>
              <a:t>184</a:t>
            </a:r>
            <a:r>
              <a:rPr lang="zh-TW" altLang="en-US" sz="2160" dirty="0"/>
              <a:t>名中</a:t>
            </a:r>
            <a:r>
              <a:rPr lang="en-US" altLang="zh-TW" sz="2160" dirty="0"/>
              <a:t>23</a:t>
            </a:r>
            <a:r>
              <a:rPr lang="zh-TW" altLang="en-US" sz="2160" dirty="0"/>
              <a:t>*</a:t>
            </a:r>
            <a:r>
              <a:rPr lang="en-US" altLang="zh-TW" sz="2160" dirty="0"/>
              <a:t>6=138</a:t>
            </a:r>
            <a:r>
              <a:rPr lang="zh-TW" altLang="en-US" sz="2160" dirty="0"/>
              <a:t>名</a:t>
            </a:r>
            <a:endParaRPr lang="en-US" altLang="zh-TW" sz="2160" dirty="0"/>
          </a:p>
          <a:p>
            <a:pPr marL="0" indent="0">
              <a:buNone/>
            </a:pPr>
            <a:r>
              <a:rPr lang="zh-TW" altLang="en-US" sz="2160" dirty="0">
                <a:sym typeface="Wingdings" panose="05000000000000000000" pitchFamily="2" charset="2"/>
              </a:rPr>
              <a:t>第</a:t>
            </a:r>
            <a:r>
              <a:rPr lang="en-US" altLang="zh-TW" sz="2400" dirty="0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  <a:sym typeface="Wingdings" panose="05000000000000000000" pitchFamily="2" charset="2"/>
              </a:rPr>
              <a:t></a:t>
            </a:r>
            <a:r>
              <a:rPr lang="zh-TW" altLang="en-US" sz="2160" dirty="0">
                <a:sym typeface="Wingdings" panose="05000000000000000000" pitchFamily="2" charset="2"/>
              </a:rPr>
              <a:t>篩 </a:t>
            </a:r>
            <a:r>
              <a:rPr lang="zh-TW" altLang="en-US" sz="2160" dirty="0">
                <a:solidFill>
                  <a:schemeClr val="accent5">
                    <a:lumMod val="75000"/>
                  </a:schemeClr>
                </a:solidFill>
              </a:rPr>
              <a:t>國文 </a:t>
            </a:r>
            <a:r>
              <a:rPr lang="en-US" altLang="zh-TW" sz="2160" dirty="0">
                <a:solidFill>
                  <a:schemeClr val="accent5">
                    <a:lumMod val="75000"/>
                  </a:schemeClr>
                </a:solidFill>
              </a:rPr>
              <a:t>138</a:t>
            </a:r>
            <a:r>
              <a:rPr lang="zh-TW" altLang="en-US" sz="2160" dirty="0">
                <a:solidFill>
                  <a:schemeClr val="accent5">
                    <a:lumMod val="75000"/>
                  </a:schemeClr>
                </a:solidFill>
              </a:rPr>
              <a:t>名中</a:t>
            </a:r>
            <a:r>
              <a:rPr lang="en-US" altLang="zh-TW" sz="2160" dirty="0">
                <a:solidFill>
                  <a:schemeClr val="accent5">
                    <a:lumMod val="75000"/>
                  </a:schemeClr>
                </a:solidFill>
              </a:rPr>
              <a:t>23</a:t>
            </a:r>
            <a:r>
              <a:rPr lang="zh-TW" altLang="en-US" sz="2160" dirty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en-US" altLang="zh-TW" sz="2160" dirty="0">
                <a:solidFill>
                  <a:schemeClr val="accent5">
                    <a:lumMod val="75000"/>
                  </a:schemeClr>
                </a:solidFill>
              </a:rPr>
              <a:t>3=69</a:t>
            </a:r>
            <a:r>
              <a:rPr lang="zh-TW" altLang="en-US" sz="2160" dirty="0">
                <a:solidFill>
                  <a:schemeClr val="accent5">
                    <a:lumMod val="75000"/>
                  </a:schemeClr>
                </a:solidFill>
              </a:rPr>
              <a:t>名</a:t>
            </a:r>
            <a:endParaRPr lang="en-US" altLang="zh-TW" sz="216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sz="2400" dirty="0">
              <a:sym typeface="Wingdings" panose="05000000000000000000" pitchFamily="2" charset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84862" y="1944078"/>
            <a:ext cx="419623" cy="21168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260"/>
          </a:p>
        </p:txBody>
      </p:sp>
      <p:sp>
        <p:nvSpPr>
          <p:cNvPr id="10" name="矩形 9"/>
          <p:cNvSpPr/>
          <p:nvPr/>
        </p:nvSpPr>
        <p:spPr>
          <a:xfrm>
            <a:off x="3749617" y="2489618"/>
            <a:ext cx="47320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US" altLang="zh-TW" sz="2520" dirty="0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  <a:sym typeface="Wingdings" panose="05000000000000000000" pitchFamily="2" charset="2"/>
              </a:rPr>
              <a:t></a:t>
            </a:r>
            <a:endParaRPr lang="en-US" altLang="zh-TW" sz="2520" dirty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73636" y="3076073"/>
            <a:ext cx="47320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US" altLang="zh-TW" sz="2520" dirty="0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  <a:sym typeface="Wingdings" panose="05000000000000000000" pitchFamily="2" charset="2"/>
              </a:rPr>
              <a:t></a:t>
            </a:r>
            <a:endParaRPr lang="en-US" altLang="zh-TW" sz="2520" dirty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47608" y="2167670"/>
            <a:ext cx="47320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US" altLang="zh-TW" sz="2520" dirty="0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  <a:sym typeface="Wingdings" panose="05000000000000000000" pitchFamily="2" charset="2"/>
              </a:rPr>
              <a:t></a:t>
            </a:r>
            <a:endParaRPr lang="en-US" altLang="zh-TW" sz="2520" dirty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2607" y="2644339"/>
            <a:ext cx="2351967" cy="220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260"/>
          </a:p>
        </p:txBody>
      </p:sp>
      <p:sp>
        <p:nvSpPr>
          <p:cNvPr id="15" name="矩形 14"/>
          <p:cNvSpPr/>
          <p:nvPr/>
        </p:nvSpPr>
        <p:spPr>
          <a:xfrm>
            <a:off x="362608" y="3102194"/>
            <a:ext cx="2298312" cy="220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260"/>
          </a:p>
        </p:txBody>
      </p:sp>
      <p:cxnSp>
        <p:nvCxnSpPr>
          <p:cNvPr id="16" name="直線單箭頭接點 15"/>
          <p:cNvCxnSpPr>
            <a:cxnSpLocks/>
            <a:stCxn id="14" idx="3"/>
          </p:cNvCxnSpPr>
          <p:nvPr/>
        </p:nvCxnSpPr>
        <p:spPr>
          <a:xfrm flipV="1">
            <a:off x="2714574" y="2514061"/>
            <a:ext cx="1206841" cy="2404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cxnSpLocks/>
            <a:endCxn id="15" idx="3"/>
          </p:cNvCxnSpPr>
          <p:nvPr/>
        </p:nvCxnSpPr>
        <p:spPr>
          <a:xfrm flipH="1">
            <a:off x="2660920" y="2667221"/>
            <a:ext cx="1206840" cy="5451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615711" y="1422419"/>
            <a:ext cx="4016108" cy="1211891"/>
          </a:xfrm>
          <a:prstGeom prst="rect">
            <a:avLst/>
          </a:prstGeom>
          <a:noFill/>
        </p:spPr>
        <p:txBody>
          <a:bodyPr vert="horz" lIns="0" tIns="0" rIns="0" bIns="0" rtlCol="0">
            <a:normAutofit lnSpcReduction="10000"/>
          </a:bodyPr>
          <a:lstStyle>
            <a:lvl1pPr marL="271028" indent="-271028" algn="l" defTabSz="713232" rtl="0" eaLnBrk="1" latinLnBrk="0" hangingPunct="1">
              <a:lnSpc>
                <a:spcPct val="100000"/>
              </a:lnSpc>
              <a:spcBef>
                <a:spcPts val="140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77718" indent="-221102" algn="l" defTabSz="713232" rtl="0" eaLnBrk="1" latinLnBrk="0" hangingPunct="1">
              <a:lnSpc>
                <a:spcPct val="100000"/>
              </a:lnSpc>
              <a:spcBef>
                <a:spcPts val="93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891540" indent="-178308" algn="l" defTabSz="713232" rtl="0" eaLnBrk="1" latinLnBrk="0" hangingPunct="1">
              <a:lnSpc>
                <a:spcPct val="100000"/>
              </a:lnSpc>
              <a:spcBef>
                <a:spcPts val="624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48156" indent="-178308" algn="l" defTabSz="713232" rtl="0" eaLnBrk="1" latinLnBrk="0" hangingPunct="1">
              <a:lnSpc>
                <a:spcPct val="10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604772" indent="-178308" algn="l" defTabSz="713232" rtl="0" eaLnBrk="1" latinLnBrk="0" hangingPunct="1">
              <a:lnSpc>
                <a:spcPct val="10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961388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zh-TW" altLang="en-US" sz="2340" dirty="0"/>
              <a:t>篩選規則</a:t>
            </a:r>
            <a:r>
              <a:rPr lang="zh-TW" altLang="en-US" sz="234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234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2340" dirty="0"/>
              <a:t>預甄人數</a:t>
            </a:r>
            <a:r>
              <a:rPr lang="en-US" altLang="zh-TW" sz="2340" dirty="0"/>
              <a:t>=</a:t>
            </a:r>
            <a:r>
              <a:rPr lang="zh-TW" altLang="en-US" sz="2340" dirty="0"/>
              <a:t>招生名額</a:t>
            </a:r>
            <a:r>
              <a:rPr lang="en-US" altLang="zh-TW" sz="2340" dirty="0"/>
              <a:t>x</a:t>
            </a:r>
            <a:r>
              <a:rPr lang="zh-TW" altLang="en-US" sz="2340" dirty="0"/>
              <a:t>最低倍率</a:t>
            </a:r>
            <a:endParaRPr lang="en-US" altLang="zh-TW" sz="2340" dirty="0"/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2340" dirty="0"/>
              <a:t>倍率高→倍率低  </a:t>
            </a:r>
            <a:endParaRPr lang="en-US" altLang="zh-TW" sz="2340" dirty="0"/>
          </a:p>
          <a:p>
            <a:pPr marL="0" indent="0">
              <a:buNone/>
            </a:pPr>
            <a:endParaRPr lang="en-US" altLang="zh-TW" sz="2340" dirty="0"/>
          </a:p>
        </p:txBody>
      </p:sp>
      <p:graphicFrame>
        <p:nvGraphicFramePr>
          <p:cNvPr id="7" name="表格 11">
            <a:extLst>
              <a:ext uri="{FF2B5EF4-FFF2-40B4-BE49-F238E27FC236}">
                <a16:creationId xmlns:a16="http://schemas.microsoft.com/office/drawing/2014/main" xmlns="" id="{6DADC8C8-5CEE-4D5D-8EE5-298826070194}"/>
              </a:ext>
            </a:extLst>
          </p:cNvPr>
          <p:cNvGraphicFramePr>
            <a:graphicFrameLocks noGrp="1"/>
          </p:cNvGraphicFramePr>
          <p:nvPr/>
        </p:nvGraphicFramePr>
        <p:xfrm>
          <a:off x="331292" y="4367443"/>
          <a:ext cx="4060556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3193">
                  <a:extLst>
                    <a:ext uri="{9D8B030D-6E8A-4147-A177-3AD203B41FA5}">
                      <a16:colId xmlns:a16="http://schemas.microsoft.com/office/drawing/2014/main" xmlns="" val="3976441040"/>
                    </a:ext>
                  </a:extLst>
                </a:gridCol>
                <a:gridCol w="1182889">
                  <a:extLst>
                    <a:ext uri="{9D8B030D-6E8A-4147-A177-3AD203B41FA5}">
                      <a16:colId xmlns:a16="http://schemas.microsoft.com/office/drawing/2014/main" xmlns="" val="2530308144"/>
                    </a:ext>
                  </a:extLst>
                </a:gridCol>
                <a:gridCol w="1684474">
                  <a:extLst>
                    <a:ext uri="{9D8B030D-6E8A-4147-A177-3AD203B41FA5}">
                      <a16:colId xmlns:a16="http://schemas.microsoft.com/office/drawing/2014/main" xmlns="" val="956334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考科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倍率篩選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級分篩選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005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國文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33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2075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3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3">
            <a:extLst>
              <a:ext uri="{FF2B5EF4-FFF2-40B4-BE49-F238E27FC236}">
                <a16:creationId xmlns:a16="http://schemas.microsoft.com/office/drawing/2014/main" xmlns="" id="{D6278F2A-9C4B-4663-8C9C-48F1C362768C}"/>
              </a:ext>
            </a:extLst>
          </p:cNvPr>
          <p:cNvSpPr/>
          <p:nvPr/>
        </p:nvSpPr>
        <p:spPr>
          <a:xfrm>
            <a:off x="263611" y="187193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D2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6">
            <a:extLst>
              <a:ext uri="{FF2B5EF4-FFF2-40B4-BE49-F238E27FC236}">
                <a16:creationId xmlns:a16="http://schemas.microsoft.com/office/drawing/2014/main" xmlns="" id="{3FECBFDC-5D5A-4E16-B7F4-2BEEC753B183}"/>
              </a:ext>
            </a:extLst>
          </p:cNvPr>
          <p:cNvSpPr/>
          <p:nvPr/>
        </p:nvSpPr>
        <p:spPr>
          <a:xfrm>
            <a:off x="5386415" y="1245075"/>
            <a:ext cx="3105937" cy="1042519"/>
          </a:xfrm>
          <a:prstGeom prst="roundRect">
            <a:avLst>
              <a:gd name="adj" fmla="val 50000"/>
            </a:avLst>
          </a:prstGeom>
          <a:solidFill>
            <a:srgbClr val="FFF2DB"/>
          </a:solidFill>
          <a:ln w="381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7">
            <a:extLst>
              <a:ext uri="{FF2B5EF4-FFF2-40B4-BE49-F238E27FC236}">
                <a16:creationId xmlns:a16="http://schemas.microsoft.com/office/drawing/2014/main" xmlns="" id="{F865316A-9660-4D9D-BF46-A5B81BE563EF}"/>
              </a:ext>
            </a:extLst>
          </p:cNvPr>
          <p:cNvSpPr/>
          <p:nvPr/>
        </p:nvSpPr>
        <p:spPr>
          <a:xfrm>
            <a:off x="5488013" y="3016622"/>
            <a:ext cx="3105937" cy="1042519"/>
          </a:xfrm>
          <a:prstGeom prst="roundRect">
            <a:avLst>
              <a:gd name="adj" fmla="val 50000"/>
            </a:avLst>
          </a:prstGeom>
          <a:solidFill>
            <a:srgbClr val="FFF2DB"/>
          </a:solidFill>
          <a:ln w="381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188D4DD-68D6-4112-B382-037B12446183}"/>
              </a:ext>
            </a:extLst>
          </p:cNvPr>
          <p:cNvSpPr/>
          <p:nvPr/>
        </p:nvSpPr>
        <p:spPr>
          <a:xfrm>
            <a:off x="5862148" y="3067467"/>
            <a:ext cx="2473744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選出</a:t>
            </a:r>
            <a:r>
              <a:rPr lang="en-US" altLang="zh-TW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20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個系</a:t>
            </a:r>
            <a:endParaRPr lang="en-US" altLang="zh-TW" sz="2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你的考量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67136BB-4CBC-4C35-B243-4D3E92158EB9}"/>
              </a:ext>
            </a:extLst>
          </p:cNvPr>
          <p:cNvSpPr/>
          <p:nvPr/>
        </p:nvSpPr>
        <p:spPr>
          <a:xfrm>
            <a:off x="5572134" y="4977317"/>
            <a:ext cx="2937696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最愛的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6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個系報名</a:t>
            </a:r>
          </a:p>
        </p:txBody>
      </p:sp>
      <p:sp>
        <p:nvSpPr>
          <p:cNvPr id="7" name="向下箭號 12">
            <a:extLst>
              <a:ext uri="{FF2B5EF4-FFF2-40B4-BE49-F238E27FC236}">
                <a16:creationId xmlns:a16="http://schemas.microsoft.com/office/drawing/2014/main" xmlns="" id="{CBCEFAC4-7E84-4BA4-8DFC-8E92D625BA79}"/>
              </a:ext>
            </a:extLst>
          </p:cNvPr>
          <p:cNvSpPr/>
          <p:nvPr/>
        </p:nvSpPr>
        <p:spPr>
          <a:xfrm>
            <a:off x="6574221" y="2180386"/>
            <a:ext cx="866318" cy="954107"/>
          </a:xfrm>
          <a:prstGeom prst="downArrow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向下箭號 13">
            <a:extLst>
              <a:ext uri="{FF2B5EF4-FFF2-40B4-BE49-F238E27FC236}">
                <a16:creationId xmlns:a16="http://schemas.microsoft.com/office/drawing/2014/main" xmlns="" id="{CCBA8459-1553-402C-9117-2B58EE680519}"/>
              </a:ext>
            </a:extLst>
          </p:cNvPr>
          <p:cNvSpPr/>
          <p:nvPr/>
        </p:nvSpPr>
        <p:spPr>
          <a:xfrm>
            <a:off x="6574221" y="3992906"/>
            <a:ext cx="950439" cy="1099357"/>
          </a:xfrm>
          <a:prstGeom prst="downArrow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0300EF5-53E7-457E-AF97-47E0B114546D}"/>
              </a:ext>
            </a:extLst>
          </p:cNvPr>
          <p:cNvSpPr/>
          <p:nvPr/>
        </p:nvSpPr>
        <p:spPr>
          <a:xfrm>
            <a:off x="5386414" y="1417496"/>
            <a:ext cx="2991677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落點分析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ED94BC8E-8218-4ADB-9371-D105B5FD4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07" y="1239864"/>
            <a:ext cx="4899039" cy="440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3368C88-D335-4779-B8C2-B722618DEBED}"/>
              </a:ext>
            </a:extLst>
          </p:cNvPr>
          <p:cNvSpPr/>
          <p:nvPr/>
        </p:nvSpPr>
        <p:spPr>
          <a:xfrm>
            <a:off x="634457" y="1179043"/>
            <a:ext cx="3843330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大學申請入學預測成果表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E005048A-4A9E-47EB-9D7E-273F510E62AF}"/>
              </a:ext>
            </a:extLst>
          </p:cNvPr>
          <p:cNvSpPr txBox="1"/>
          <p:nvPr/>
        </p:nvSpPr>
        <p:spPr>
          <a:xfrm>
            <a:off x="6495098" y="852927"/>
            <a:ext cx="11086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Step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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353108CF-C2A9-466B-9E38-9219D7938C9D}"/>
              </a:ext>
            </a:extLst>
          </p:cNvPr>
          <p:cNvSpPr txBox="1"/>
          <p:nvPr/>
        </p:nvSpPr>
        <p:spPr>
          <a:xfrm>
            <a:off x="6495098" y="2287594"/>
            <a:ext cx="11086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Step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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6264B9A0-D02E-4598-9983-38ECE5DCBCD9}"/>
              </a:ext>
            </a:extLst>
          </p:cNvPr>
          <p:cNvSpPr txBox="1"/>
          <p:nvPr/>
        </p:nvSpPr>
        <p:spPr>
          <a:xfrm>
            <a:off x="6574221" y="4188004"/>
            <a:ext cx="11086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Step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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A54CF3D1-91F0-4997-A199-DC737E228AB3}"/>
              </a:ext>
            </a:extLst>
          </p:cNvPr>
          <p:cNvSpPr txBox="1"/>
          <p:nvPr/>
        </p:nvSpPr>
        <p:spPr>
          <a:xfrm>
            <a:off x="263611" y="187193"/>
            <a:ext cx="83549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Inter"/>
              </a:rPr>
              <a:t>完成志願選填   重要的</a:t>
            </a:r>
            <a:r>
              <a:rPr lang="en-US" altLang="zh-TW" sz="4800" b="1" dirty="0">
                <a:latin typeface="Inter"/>
              </a:rPr>
              <a:t>3</a:t>
            </a:r>
            <a:r>
              <a:rPr lang="zh-TW" altLang="en-US" sz="4000" b="1" dirty="0">
                <a:latin typeface="Inter"/>
              </a:rPr>
              <a:t>步驟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675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8">
            <a:extLst>
              <a:ext uri="{FF2B5EF4-FFF2-40B4-BE49-F238E27FC236}">
                <a16:creationId xmlns:a16="http://schemas.microsoft.com/office/drawing/2014/main" xmlns="" id="{97136DC9-9804-6828-EE2B-FB115BFEBC0E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496F7E5-47DD-1FB8-4099-F31C2AAFCFCE}"/>
              </a:ext>
            </a:extLst>
          </p:cNvPr>
          <p:cNvSpPr/>
          <p:nvPr/>
        </p:nvSpPr>
        <p:spPr bwMode="auto">
          <a:xfrm>
            <a:off x="1551560" y="285535"/>
            <a:ext cx="7143188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effectLst/>
                <a:latin typeface="Adobe 繁黑體 Std B" pitchFamily="34" charset="-120"/>
                <a:ea typeface="Adobe 繁黑體 Std B" pitchFamily="34" charset="-120"/>
                <a:sym typeface="Wingdings"/>
              </a:rPr>
              <a:t>如何選出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選出</a:t>
            </a:r>
            <a:r>
              <a:rPr lang="en-US" altLang="zh-TW" sz="4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20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個系  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你的考量</a:t>
            </a:r>
            <a:endParaRPr lang="zh-TW" altLang="en-US" sz="4000" dirty="0">
              <a:solidFill>
                <a:srgbClr val="7030A0"/>
              </a:solidFill>
              <a:effectLst/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88F10C0-8FBD-CCBA-32DC-5588B7471893}"/>
              </a:ext>
            </a:extLst>
          </p:cNvPr>
          <p:cNvSpPr/>
          <p:nvPr/>
        </p:nvSpPr>
        <p:spPr>
          <a:xfrm>
            <a:off x="2033472" y="1363689"/>
            <a:ext cx="5773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20000"/>
            </a:pP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可填志願數：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至多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個系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6DDDFD8D-C32F-BD56-03FA-74A5C26DB237}"/>
              </a:ext>
            </a:extLst>
          </p:cNvPr>
          <p:cNvSpPr txBox="1"/>
          <p:nvPr/>
        </p:nvSpPr>
        <p:spPr>
          <a:xfrm>
            <a:off x="108831" y="355192"/>
            <a:ext cx="2059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Step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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xmlns="" id="{E8A0621F-0DB1-4A02-8202-75B7CB36AD2C}"/>
              </a:ext>
            </a:extLst>
          </p:cNvPr>
          <p:cNvSpPr/>
          <p:nvPr/>
        </p:nvSpPr>
        <p:spPr>
          <a:xfrm>
            <a:off x="1302470" y="2668887"/>
            <a:ext cx="1168561" cy="984695"/>
          </a:xfrm>
          <a:prstGeom prst="roundRect">
            <a:avLst/>
          </a:prstGeom>
          <a:gradFill flip="none" rotWithShape="1">
            <a:gsLst>
              <a:gs pos="100000">
                <a:srgbClr val="F7DAB7"/>
              </a:gs>
              <a:gs pos="0">
                <a:srgbClr val="FFD653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書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xmlns="" id="{1296F828-5FD2-4682-88FE-BCEB2944481D}"/>
              </a:ext>
            </a:extLst>
          </p:cNvPr>
          <p:cNvSpPr/>
          <p:nvPr/>
        </p:nvSpPr>
        <p:spPr>
          <a:xfrm>
            <a:off x="2914184" y="2374558"/>
            <a:ext cx="4892769" cy="1600932"/>
          </a:xfrm>
          <a:prstGeom prst="roundRect">
            <a:avLst/>
          </a:prstGeom>
          <a:gradFill flip="none" rotWithShape="1">
            <a:gsLst>
              <a:gs pos="100000">
                <a:srgbClr val="F7DAB7"/>
              </a:gs>
              <a:gs pos="0">
                <a:srgbClr val="FFD653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1"/>
          <a:lstStyle/>
          <a:p>
            <a:pPr marL="285750" indent="-285750">
              <a:buFont typeface="Wingdings" panose="05000000000000000000" pitchFamily="2" charset="2"/>
              <a:buChar char="n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參考校系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個年度超篩人數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參考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個年度的級分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xmlns="" id="{52EA58BA-FBBE-4C09-9650-9DD40F7F086F}"/>
              </a:ext>
            </a:extLst>
          </p:cNvPr>
          <p:cNvSpPr/>
          <p:nvPr/>
        </p:nvSpPr>
        <p:spPr>
          <a:xfrm rot="16200000">
            <a:off x="2484874" y="2935407"/>
            <a:ext cx="453258" cy="405363"/>
          </a:xfrm>
          <a:prstGeom prst="downArrow">
            <a:avLst>
              <a:gd name="adj1" fmla="val 50000"/>
              <a:gd name="adj2" fmla="val 43144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1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64409" y="218381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66983" y="-105608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1241850" y="254850"/>
            <a:ext cx="7131334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zh-TW" altLang="en-US" sz="40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超篩人數競爭強弱度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CA94CEF-0644-44EF-8580-4809D1D40BB1}"/>
              </a:ext>
            </a:extLst>
          </p:cNvPr>
          <p:cNvSpPr/>
          <p:nvPr/>
        </p:nvSpPr>
        <p:spPr>
          <a:xfrm>
            <a:off x="364409" y="918078"/>
            <a:ext cx="7921026" cy="1808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080"/>
              </a:spcBef>
              <a:buSzPct val="120000"/>
            </a:pPr>
            <a:r>
              <a:rPr lang="zh-TW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有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個年度超篩人數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>
              <a:spcBef>
                <a:spcPts val="1080"/>
              </a:spcBef>
              <a:buSzPct val="120000"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超篩人數數值越大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(+)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表示第二階段競爭大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080"/>
              </a:spcBef>
              <a:buSzPct val="120000"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兩個年度都有缺額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(-) 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表示較冷門校系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080"/>
              </a:spcBef>
              <a:buSzPct val="120000"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3" panose="05040102010807070707" pitchFamily="18" charset="2"/>
              </a:rPr>
              <a:t>超篩人數為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(-) 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入圍第一階段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4" name="圖說文字: 向下箭號 3">
            <a:extLst>
              <a:ext uri="{FF2B5EF4-FFF2-40B4-BE49-F238E27FC236}">
                <a16:creationId xmlns:a16="http://schemas.microsoft.com/office/drawing/2014/main" xmlns="" id="{1DD89BC0-4147-4BCE-9999-64E196496754}"/>
              </a:ext>
            </a:extLst>
          </p:cNvPr>
          <p:cNvSpPr/>
          <p:nvPr/>
        </p:nvSpPr>
        <p:spPr>
          <a:xfrm>
            <a:off x="5874672" y="1876989"/>
            <a:ext cx="2066575" cy="834047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113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年度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VS112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年度</a:t>
            </a:r>
            <a:endParaRPr lang="en-US" altLang="zh-TW" sz="1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自然滿級分多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1,087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人</a:t>
            </a:r>
            <a:endParaRPr lang="zh-TW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xmlns="" id="{7EA838D0-8B60-4971-8C82-9D5CEF1D2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271793"/>
              </p:ext>
            </p:extLst>
          </p:nvPr>
        </p:nvGraphicFramePr>
        <p:xfrm>
          <a:off x="559517" y="2747505"/>
          <a:ext cx="8024966" cy="260112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586857">
                  <a:extLst>
                    <a:ext uri="{9D8B030D-6E8A-4147-A177-3AD203B41FA5}">
                      <a16:colId xmlns:a16="http://schemas.microsoft.com/office/drawing/2014/main" xmlns="" val="2980107249"/>
                    </a:ext>
                  </a:extLst>
                </a:gridCol>
                <a:gridCol w="2364096">
                  <a:extLst>
                    <a:ext uri="{9D8B030D-6E8A-4147-A177-3AD203B41FA5}">
                      <a16:colId xmlns:a16="http://schemas.microsoft.com/office/drawing/2014/main" xmlns="" val="1765536539"/>
                    </a:ext>
                  </a:extLst>
                </a:gridCol>
                <a:gridCol w="563496">
                  <a:extLst>
                    <a:ext uri="{9D8B030D-6E8A-4147-A177-3AD203B41FA5}">
                      <a16:colId xmlns:a16="http://schemas.microsoft.com/office/drawing/2014/main" xmlns="" val="3042100760"/>
                    </a:ext>
                  </a:extLst>
                </a:gridCol>
                <a:gridCol w="563496">
                  <a:extLst>
                    <a:ext uri="{9D8B030D-6E8A-4147-A177-3AD203B41FA5}">
                      <a16:colId xmlns:a16="http://schemas.microsoft.com/office/drawing/2014/main" xmlns="" val="3544557030"/>
                    </a:ext>
                  </a:extLst>
                </a:gridCol>
                <a:gridCol w="858199">
                  <a:extLst>
                    <a:ext uri="{9D8B030D-6E8A-4147-A177-3AD203B41FA5}">
                      <a16:colId xmlns:a16="http://schemas.microsoft.com/office/drawing/2014/main" xmlns="" val="4280118318"/>
                    </a:ext>
                  </a:extLst>
                </a:gridCol>
                <a:gridCol w="932027">
                  <a:extLst>
                    <a:ext uri="{9D8B030D-6E8A-4147-A177-3AD203B41FA5}">
                      <a16:colId xmlns:a16="http://schemas.microsoft.com/office/drawing/2014/main" xmlns="" val="1598966290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xmlns="" val="2974845561"/>
                    </a:ext>
                  </a:extLst>
                </a:gridCol>
                <a:gridCol w="605002">
                  <a:extLst>
                    <a:ext uri="{9D8B030D-6E8A-4147-A177-3AD203B41FA5}">
                      <a16:colId xmlns:a16="http://schemas.microsoft.com/office/drawing/2014/main" xmlns="" val="763673560"/>
                    </a:ext>
                  </a:extLst>
                </a:gridCol>
              </a:tblGrid>
              <a:tr h="2369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校名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vert="eaVert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學系名稱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vert="eaVert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基本資料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113</a:t>
                      </a:r>
                      <a:br>
                        <a:rPr lang="en-US" altLang="zh-TW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</a:b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第一</a:t>
                      </a:r>
                      <a:endParaRPr lang="en-US" altLang="zh-TW" sz="1600" b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階段</a:t>
                      </a:r>
                      <a:b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</a:b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過篩</a:t>
                      </a:r>
                      <a:endParaRPr lang="en-US" altLang="zh-TW" sz="1600" b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人數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113</a:t>
                      </a:r>
                      <a:br>
                        <a:rPr lang="en-US" altLang="zh-TW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</a:b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第一</a:t>
                      </a:r>
                      <a:endParaRPr lang="en-US" altLang="zh-TW" sz="1600" b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階段</a:t>
                      </a:r>
                      <a:b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</a:b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超篩</a:t>
                      </a:r>
                      <a:endParaRPr lang="en-US" altLang="zh-TW" sz="1600" b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人數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112</a:t>
                      </a:r>
                      <a:br>
                        <a:rPr lang="en-US" altLang="zh-TW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</a:b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第一</a:t>
                      </a:r>
                      <a:endParaRPr lang="en-US" altLang="zh-TW" sz="1600" b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階段</a:t>
                      </a:r>
                      <a:b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</a:b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超篩</a:t>
                      </a:r>
                      <a:endParaRPr lang="en-US" altLang="zh-TW" sz="1600" b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人數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111</a:t>
                      </a:r>
                      <a:br>
                        <a:rPr lang="en-US" altLang="zh-TW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</a:b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第一</a:t>
                      </a:r>
                      <a:endParaRPr lang="en-US" altLang="zh-TW" sz="1600" b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階段</a:t>
                      </a:r>
                      <a:b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</a:b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超篩</a:t>
                      </a:r>
                      <a:endParaRPr lang="en-US" altLang="zh-TW" sz="1600" b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人數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228647"/>
                  </a:ext>
                </a:extLst>
              </a:tr>
              <a:tr h="8340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招生名額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vert="eaVert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預甄人數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vert="eaVert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1333897"/>
                  </a:ext>
                </a:extLst>
              </a:tr>
              <a:tr h="27486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國立陽明交通大學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機械工程學系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55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165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348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183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62281"/>
                  </a:ext>
                </a:extLst>
              </a:tr>
              <a:tr h="27486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國立陽明交通大學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半導體工程學系固態電子組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75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153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78 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--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--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8315935"/>
                  </a:ext>
                </a:extLst>
              </a:tr>
              <a:tr h="27486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國立陽明交通大學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管理科學系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66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115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49 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8801599"/>
                  </a:ext>
                </a:extLst>
              </a:tr>
              <a:tr h="27486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國立陽明交通大學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工業工程與管理學系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75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104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29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-5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354750"/>
                  </a:ext>
                </a:extLst>
              </a:tr>
              <a:tr h="27486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國立陽明交通大學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生物醫學工程學系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49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71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22 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68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5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CBF57B6-A6FE-4E46-AB1D-E07FBCB3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66983" y="-105608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1241849" y="254850"/>
            <a:ext cx="7577653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zh-TW" altLang="en-US" sz="40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申請</a:t>
            </a:r>
            <a:r>
              <a:rPr lang="en-US" altLang="zh-TW" sz="40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-</a:t>
            </a:r>
            <a:r>
              <a:rPr lang="zh-TW" altLang="en-US" sz="40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</a:rPr>
              <a:t>頂段</a:t>
            </a:r>
            <a:r>
              <a:rPr lang="zh-TW" altLang="en-US" sz="32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</a:rPr>
              <a:t>校系冷門校系</a:t>
            </a:r>
            <a:r>
              <a:rPr lang="zh-TW" altLang="en-US" sz="32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運用解讀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CA94CEF-0644-44EF-8580-4809D1D40BB1}"/>
              </a:ext>
            </a:extLst>
          </p:cNvPr>
          <p:cNvSpPr/>
          <p:nvPr/>
        </p:nvSpPr>
        <p:spPr>
          <a:xfrm>
            <a:off x="803893" y="1057425"/>
            <a:ext cx="8015610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20000"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頂段大學會有缺額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sz="20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冷門</a:t>
            </a:r>
            <a:r>
              <a:rPr lang="zh-TW" altLang="en-US" sz="2000" dirty="0">
                <a:solidFill>
                  <a:schemeClr val="tx1"/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sz="20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公費生</a:t>
            </a:r>
            <a:r>
              <a:rPr lang="zh-TW" altLang="en-US" sz="2000" dirty="0">
                <a:solidFill>
                  <a:schemeClr val="tx1"/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sz="20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特殊條件</a:t>
            </a:r>
            <a:r>
              <a:rPr lang="en-US" altLang="zh-TW" sz="20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低收入</a:t>
            </a:r>
            <a:r>
              <a:rPr lang="en-US" altLang="zh-TW" sz="20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招生的校系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SzPct val="120000"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預甄人數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報名不足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(-)=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入圍第一階段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SzPct val="120000"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兩個年度以上都有缺額表示通過第一階段機率高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A928D74D-45FF-4AC1-98DE-1950D3E55FED}"/>
              </a:ext>
            </a:extLst>
          </p:cNvPr>
          <p:cNvGraphicFramePr>
            <a:graphicFrameLocks noGrp="1"/>
          </p:cNvGraphicFramePr>
          <p:nvPr/>
        </p:nvGraphicFramePr>
        <p:xfrm>
          <a:off x="803893" y="2608163"/>
          <a:ext cx="7788078" cy="282113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90643">
                  <a:extLst>
                    <a:ext uri="{9D8B030D-6E8A-4147-A177-3AD203B41FA5}">
                      <a16:colId xmlns:a16="http://schemas.microsoft.com/office/drawing/2014/main" xmlns="" val="2339796764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1800200605"/>
                    </a:ext>
                  </a:extLst>
                </a:gridCol>
                <a:gridCol w="366700">
                  <a:extLst>
                    <a:ext uri="{9D8B030D-6E8A-4147-A177-3AD203B41FA5}">
                      <a16:colId xmlns:a16="http://schemas.microsoft.com/office/drawing/2014/main" xmlns="" val="441432166"/>
                    </a:ext>
                  </a:extLst>
                </a:gridCol>
                <a:gridCol w="467363">
                  <a:extLst>
                    <a:ext uri="{9D8B030D-6E8A-4147-A177-3AD203B41FA5}">
                      <a16:colId xmlns:a16="http://schemas.microsoft.com/office/drawing/2014/main" xmlns="" val="2619763668"/>
                    </a:ext>
                  </a:extLst>
                </a:gridCol>
                <a:gridCol w="718843">
                  <a:extLst>
                    <a:ext uri="{9D8B030D-6E8A-4147-A177-3AD203B41FA5}">
                      <a16:colId xmlns:a16="http://schemas.microsoft.com/office/drawing/2014/main" xmlns="" val="3339544381"/>
                    </a:ext>
                  </a:extLst>
                </a:gridCol>
                <a:gridCol w="718843">
                  <a:extLst>
                    <a:ext uri="{9D8B030D-6E8A-4147-A177-3AD203B41FA5}">
                      <a16:colId xmlns:a16="http://schemas.microsoft.com/office/drawing/2014/main" xmlns="" val="901115699"/>
                    </a:ext>
                  </a:extLst>
                </a:gridCol>
                <a:gridCol w="718843">
                  <a:extLst>
                    <a:ext uri="{9D8B030D-6E8A-4147-A177-3AD203B41FA5}">
                      <a16:colId xmlns:a16="http://schemas.microsoft.com/office/drawing/2014/main" xmlns="" val="2189012742"/>
                    </a:ext>
                  </a:extLst>
                </a:gridCol>
                <a:gridCol w="718843">
                  <a:extLst>
                    <a:ext uri="{9D8B030D-6E8A-4147-A177-3AD203B41FA5}">
                      <a16:colId xmlns:a16="http://schemas.microsoft.com/office/drawing/2014/main" xmlns="" val="1323208285"/>
                    </a:ext>
                  </a:extLst>
                </a:gridCol>
              </a:tblGrid>
              <a:tr h="4170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校名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vert="eaVert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學系名稱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vert="eaVert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基本資料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b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過篩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b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超篩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b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超篩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b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超篩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4905780"/>
                  </a:ext>
                </a:extLst>
              </a:tr>
              <a:tr h="9083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vert="eaVert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預甄人數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vert="eaVert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1487211"/>
                  </a:ext>
                </a:extLst>
              </a:tr>
              <a:tr h="23171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希望組乙組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地理及生傳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-4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9877338"/>
                  </a:ext>
                </a:extLst>
              </a:tr>
              <a:tr h="23171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希望組丁組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生醫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-5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-12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-14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2105797"/>
                  </a:ext>
                </a:extLst>
              </a:tr>
              <a:tr h="40030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國立政治大學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地政學系土地管理組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-17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6986579"/>
                  </a:ext>
                </a:extLst>
              </a:tr>
              <a:tr h="40030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國立政治大學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地政學系土地測量與資訊組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-29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653101"/>
                  </a:ext>
                </a:extLst>
              </a:tr>
              <a:tr h="23171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國立清華大學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中國文學系乙組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華語文教學組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013043"/>
                  </a:ext>
                </a:extLst>
              </a:tr>
            </a:tbl>
          </a:graphicData>
        </a:graphic>
      </p:graphicFrame>
      <p:sp>
        <p:nvSpPr>
          <p:cNvPr id="12" name="矩形: 圓角 11">
            <a:extLst>
              <a:ext uri="{FF2B5EF4-FFF2-40B4-BE49-F238E27FC236}">
                <a16:creationId xmlns:a16="http://schemas.microsoft.com/office/drawing/2014/main" xmlns="" id="{B9086A19-E987-4184-B486-87216AF8B8B0}"/>
              </a:ext>
            </a:extLst>
          </p:cNvPr>
          <p:cNvSpPr/>
          <p:nvPr/>
        </p:nvSpPr>
        <p:spPr>
          <a:xfrm>
            <a:off x="6436900" y="2600463"/>
            <a:ext cx="2167545" cy="2828839"/>
          </a:xfrm>
          <a:prstGeom prst="roundRect">
            <a:avLst>
              <a:gd name="adj" fmla="val 302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xmlns="" id="{D4A6A508-0518-42FF-9C28-7A7959FE3C96}"/>
              </a:ext>
            </a:extLst>
          </p:cNvPr>
          <p:cNvSpPr/>
          <p:nvPr/>
        </p:nvSpPr>
        <p:spPr>
          <a:xfrm>
            <a:off x="803893" y="2262332"/>
            <a:ext cx="1049311" cy="3027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</a:p>
        </p:txBody>
      </p:sp>
    </p:spTree>
    <p:extLst>
      <p:ext uri="{BB962C8B-B14F-4D97-AF65-F5344CB8AC3E}">
        <p14:creationId xmlns:p14="http://schemas.microsoft.com/office/powerpoint/2010/main" val="26426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64409" y="218381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66983" y="-105608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806619" y="218381"/>
            <a:ext cx="7577653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申請書表</a:t>
            </a:r>
            <a:r>
              <a:rPr lang="en-US" altLang="zh-TW" sz="36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-</a:t>
            </a:r>
            <a:r>
              <a:rPr lang="zh-TW" altLang="en-US" sz="36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仔細挑選有興趣又有缺額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CA94CEF-0644-44EF-8580-4809D1D40BB1}"/>
              </a:ext>
            </a:extLst>
          </p:cNvPr>
          <p:cNvSpPr/>
          <p:nvPr/>
        </p:nvSpPr>
        <p:spPr>
          <a:xfrm>
            <a:off x="806619" y="1002847"/>
            <a:ext cx="7921026" cy="12977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080"/>
              </a:spcBef>
              <a:buSzPct val="120000"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3" panose="05040102010807070707" pitchFamily="18" charset="2"/>
              </a:rPr>
              <a:t>中字輩開始第一階段報名逐漸有缺額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>
              <a:spcBef>
                <a:spcPts val="1080"/>
              </a:spcBef>
              <a:buSzPct val="120000"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3" panose="05040102010807070707" pitchFamily="18" charset="2"/>
              </a:rPr>
              <a:t>通常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學位學程或冷門校系會有缺額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080"/>
              </a:spcBef>
              <a:buSzPct val="120000"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有缺額的系從入圍第一、二階段錄取率較高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95C1DBB7-0442-4689-852B-245A62F330DC}"/>
              </a:ext>
            </a:extLst>
          </p:cNvPr>
          <p:cNvGraphicFramePr>
            <a:graphicFrameLocks noGrp="1"/>
          </p:cNvGraphicFramePr>
          <p:nvPr/>
        </p:nvGraphicFramePr>
        <p:xfrm>
          <a:off x="628649" y="2677513"/>
          <a:ext cx="7944288" cy="284181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195694">
                  <a:extLst>
                    <a:ext uri="{9D8B030D-6E8A-4147-A177-3AD203B41FA5}">
                      <a16:colId xmlns:a16="http://schemas.microsoft.com/office/drawing/2014/main" xmlns="" val="2906961535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xmlns="" val="263735318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352527966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722128926"/>
                    </a:ext>
                  </a:extLst>
                </a:gridCol>
                <a:gridCol w="610048">
                  <a:extLst>
                    <a:ext uri="{9D8B030D-6E8A-4147-A177-3AD203B41FA5}">
                      <a16:colId xmlns:a16="http://schemas.microsoft.com/office/drawing/2014/main" xmlns="" val="2146497953"/>
                    </a:ext>
                  </a:extLst>
                </a:gridCol>
                <a:gridCol w="610048">
                  <a:extLst>
                    <a:ext uri="{9D8B030D-6E8A-4147-A177-3AD203B41FA5}">
                      <a16:colId xmlns:a16="http://schemas.microsoft.com/office/drawing/2014/main" xmlns="" val="1831016625"/>
                    </a:ext>
                  </a:extLst>
                </a:gridCol>
                <a:gridCol w="646651">
                  <a:extLst>
                    <a:ext uri="{9D8B030D-6E8A-4147-A177-3AD203B41FA5}">
                      <a16:colId xmlns:a16="http://schemas.microsoft.com/office/drawing/2014/main" xmlns="" val="2089261888"/>
                    </a:ext>
                  </a:extLst>
                </a:gridCol>
                <a:gridCol w="597847">
                  <a:extLst>
                    <a:ext uri="{9D8B030D-6E8A-4147-A177-3AD203B41FA5}">
                      <a16:colId xmlns:a16="http://schemas.microsoft.com/office/drawing/2014/main" xmlns="" val="2902850951"/>
                    </a:ext>
                  </a:extLst>
                </a:gridCol>
              </a:tblGrid>
              <a:tr h="2775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校名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vert="eaVert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學系名稱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vert="eaVert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基本資料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br>
                        <a:rPr lang="en-US" altLang="zh-TW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en-US" altLang="zh-TW" sz="140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en-US" altLang="zh-TW" sz="140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過篩</a:t>
                      </a:r>
                      <a:endParaRPr lang="en-US" altLang="zh-TW" sz="140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br>
                        <a:rPr lang="en-US" altLang="zh-TW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en-US" altLang="zh-TW" sz="140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en-US" altLang="zh-TW" sz="140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超篩</a:t>
                      </a:r>
                      <a:endParaRPr lang="en-US" altLang="zh-TW" sz="140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br>
                        <a:rPr lang="en-US" altLang="zh-TW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en-US" altLang="zh-TW" sz="140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en-US" altLang="zh-TW" sz="140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超篩</a:t>
                      </a:r>
                      <a:endParaRPr lang="en-US" altLang="zh-TW" sz="140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br>
                        <a:rPr lang="en-US" altLang="zh-TW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en-US" altLang="zh-TW" sz="140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en-US" altLang="zh-TW" sz="140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超篩</a:t>
                      </a:r>
                      <a:endParaRPr lang="en-US" altLang="zh-TW" sz="140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4318643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vert="eaVert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預甄人數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vert="eaVert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8423425"/>
                  </a:ext>
                </a:extLst>
              </a:tr>
              <a:tr h="19787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國立中央大學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地球科學學院學士班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-4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-23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047270"/>
                  </a:ext>
                </a:extLst>
              </a:tr>
              <a:tr h="38680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國立中央大學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向日葵聯合招生丙組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理學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-12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-23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-22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397080"/>
                  </a:ext>
                </a:extLst>
              </a:tr>
              <a:tr h="38680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國立中央大學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客家語文暨社會科學學系客家語文及傳播組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-15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1789081"/>
                  </a:ext>
                </a:extLst>
              </a:tr>
              <a:tr h="38680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國立中央大學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地球科學學系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-28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9992709"/>
                  </a:ext>
                </a:extLst>
              </a:tr>
              <a:tr h="38680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國立中山大學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生物科學系英語組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-15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900678"/>
                  </a:ext>
                </a:extLst>
              </a:tr>
            </a:tbl>
          </a:graphicData>
        </a:graphic>
      </p:graphicFrame>
      <p:sp>
        <p:nvSpPr>
          <p:cNvPr id="14" name="矩形: 圓角 13">
            <a:extLst>
              <a:ext uri="{FF2B5EF4-FFF2-40B4-BE49-F238E27FC236}">
                <a16:creationId xmlns:a16="http://schemas.microsoft.com/office/drawing/2014/main" xmlns="" id="{D9B6347B-8E7B-4625-82BF-B0871FFBCAE3}"/>
              </a:ext>
            </a:extLst>
          </p:cNvPr>
          <p:cNvSpPr/>
          <p:nvPr/>
        </p:nvSpPr>
        <p:spPr>
          <a:xfrm>
            <a:off x="678374" y="2300638"/>
            <a:ext cx="1049311" cy="3027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</a:p>
        </p:txBody>
      </p:sp>
    </p:spTree>
    <p:extLst>
      <p:ext uri="{BB962C8B-B14F-4D97-AF65-F5344CB8AC3E}">
        <p14:creationId xmlns:p14="http://schemas.microsoft.com/office/powerpoint/2010/main" val="14706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圓角矩形圖說文字 28"/>
          <p:cNvSpPr/>
          <p:nvPr/>
        </p:nvSpPr>
        <p:spPr>
          <a:xfrm rot="16200000">
            <a:off x="1181890" y="211881"/>
            <a:ext cx="4656373" cy="5587137"/>
          </a:xfrm>
          <a:custGeom>
            <a:avLst/>
            <a:gdLst>
              <a:gd name="connsiteX0" fmla="*/ 0 w 4313474"/>
              <a:gd name="connsiteY0" fmla="*/ 688397 h 4130297"/>
              <a:gd name="connsiteX1" fmla="*/ 688397 w 4313474"/>
              <a:gd name="connsiteY1" fmla="*/ 0 h 4130297"/>
              <a:gd name="connsiteX2" fmla="*/ 2516193 w 4313474"/>
              <a:gd name="connsiteY2" fmla="*/ 0 h 4130297"/>
              <a:gd name="connsiteX3" fmla="*/ 2516193 w 4313474"/>
              <a:gd name="connsiteY3" fmla="*/ 0 h 4130297"/>
              <a:gd name="connsiteX4" fmla="*/ 3594562 w 4313474"/>
              <a:gd name="connsiteY4" fmla="*/ 0 h 4130297"/>
              <a:gd name="connsiteX5" fmla="*/ 3625077 w 4313474"/>
              <a:gd name="connsiteY5" fmla="*/ 0 h 4130297"/>
              <a:gd name="connsiteX6" fmla="*/ 4313474 w 4313474"/>
              <a:gd name="connsiteY6" fmla="*/ 688397 h 4130297"/>
              <a:gd name="connsiteX7" fmla="*/ 4313474 w 4313474"/>
              <a:gd name="connsiteY7" fmla="*/ 2409340 h 4130297"/>
              <a:gd name="connsiteX8" fmla="*/ 4313474 w 4313474"/>
              <a:gd name="connsiteY8" fmla="*/ 2409340 h 4130297"/>
              <a:gd name="connsiteX9" fmla="*/ 4313474 w 4313474"/>
              <a:gd name="connsiteY9" fmla="*/ 3441914 h 4130297"/>
              <a:gd name="connsiteX10" fmla="*/ 4313474 w 4313474"/>
              <a:gd name="connsiteY10" fmla="*/ 3441900 h 4130297"/>
              <a:gd name="connsiteX11" fmla="*/ 3625077 w 4313474"/>
              <a:gd name="connsiteY11" fmla="*/ 4130297 h 4130297"/>
              <a:gd name="connsiteX12" fmla="*/ 3594562 w 4313474"/>
              <a:gd name="connsiteY12" fmla="*/ 4130297 h 4130297"/>
              <a:gd name="connsiteX13" fmla="*/ 2362317 w 4313474"/>
              <a:gd name="connsiteY13" fmla="*/ 4805972 h 4130297"/>
              <a:gd name="connsiteX14" fmla="*/ 2516193 w 4313474"/>
              <a:gd name="connsiteY14" fmla="*/ 4130297 h 4130297"/>
              <a:gd name="connsiteX15" fmla="*/ 688397 w 4313474"/>
              <a:gd name="connsiteY15" fmla="*/ 4130297 h 4130297"/>
              <a:gd name="connsiteX16" fmla="*/ 0 w 4313474"/>
              <a:gd name="connsiteY16" fmla="*/ 3441900 h 4130297"/>
              <a:gd name="connsiteX17" fmla="*/ 0 w 4313474"/>
              <a:gd name="connsiteY17" fmla="*/ 3441914 h 4130297"/>
              <a:gd name="connsiteX18" fmla="*/ 0 w 4313474"/>
              <a:gd name="connsiteY18" fmla="*/ 2409340 h 4130297"/>
              <a:gd name="connsiteX19" fmla="*/ 0 w 4313474"/>
              <a:gd name="connsiteY19" fmla="*/ 2409340 h 4130297"/>
              <a:gd name="connsiteX20" fmla="*/ 0 w 4313474"/>
              <a:gd name="connsiteY20" fmla="*/ 688397 h 4130297"/>
              <a:gd name="connsiteX0" fmla="*/ 0 w 4313474"/>
              <a:gd name="connsiteY0" fmla="*/ 688397 h 4805972"/>
              <a:gd name="connsiteX1" fmla="*/ 688397 w 4313474"/>
              <a:gd name="connsiteY1" fmla="*/ 0 h 4805972"/>
              <a:gd name="connsiteX2" fmla="*/ 2516193 w 4313474"/>
              <a:gd name="connsiteY2" fmla="*/ 0 h 4805972"/>
              <a:gd name="connsiteX3" fmla="*/ 2516193 w 4313474"/>
              <a:gd name="connsiteY3" fmla="*/ 0 h 4805972"/>
              <a:gd name="connsiteX4" fmla="*/ 3594562 w 4313474"/>
              <a:gd name="connsiteY4" fmla="*/ 0 h 4805972"/>
              <a:gd name="connsiteX5" fmla="*/ 3625077 w 4313474"/>
              <a:gd name="connsiteY5" fmla="*/ 0 h 4805972"/>
              <a:gd name="connsiteX6" fmla="*/ 4313474 w 4313474"/>
              <a:gd name="connsiteY6" fmla="*/ 688397 h 4805972"/>
              <a:gd name="connsiteX7" fmla="*/ 4313474 w 4313474"/>
              <a:gd name="connsiteY7" fmla="*/ 2409340 h 4805972"/>
              <a:gd name="connsiteX8" fmla="*/ 4313474 w 4313474"/>
              <a:gd name="connsiteY8" fmla="*/ 2409340 h 4805972"/>
              <a:gd name="connsiteX9" fmla="*/ 4313474 w 4313474"/>
              <a:gd name="connsiteY9" fmla="*/ 3441914 h 4805972"/>
              <a:gd name="connsiteX10" fmla="*/ 4313474 w 4313474"/>
              <a:gd name="connsiteY10" fmla="*/ 3441900 h 4805972"/>
              <a:gd name="connsiteX11" fmla="*/ 3625077 w 4313474"/>
              <a:gd name="connsiteY11" fmla="*/ 4130297 h 4805972"/>
              <a:gd name="connsiteX12" fmla="*/ 2858392 w 4313474"/>
              <a:gd name="connsiteY12" fmla="*/ 4138049 h 4805972"/>
              <a:gd name="connsiteX13" fmla="*/ 2362317 w 4313474"/>
              <a:gd name="connsiteY13" fmla="*/ 4805972 h 4805972"/>
              <a:gd name="connsiteX14" fmla="*/ 2516193 w 4313474"/>
              <a:gd name="connsiteY14" fmla="*/ 4130297 h 4805972"/>
              <a:gd name="connsiteX15" fmla="*/ 688397 w 4313474"/>
              <a:gd name="connsiteY15" fmla="*/ 4130297 h 4805972"/>
              <a:gd name="connsiteX16" fmla="*/ 0 w 4313474"/>
              <a:gd name="connsiteY16" fmla="*/ 3441900 h 4805972"/>
              <a:gd name="connsiteX17" fmla="*/ 0 w 4313474"/>
              <a:gd name="connsiteY17" fmla="*/ 3441914 h 4805972"/>
              <a:gd name="connsiteX18" fmla="*/ 0 w 4313474"/>
              <a:gd name="connsiteY18" fmla="*/ 2409340 h 4805972"/>
              <a:gd name="connsiteX19" fmla="*/ 0 w 4313474"/>
              <a:gd name="connsiteY19" fmla="*/ 2409340 h 4805972"/>
              <a:gd name="connsiteX20" fmla="*/ 0 w 4313474"/>
              <a:gd name="connsiteY20" fmla="*/ 688397 h 4805972"/>
              <a:gd name="connsiteX0" fmla="*/ 0 w 4313474"/>
              <a:gd name="connsiteY0" fmla="*/ 688397 h 4805972"/>
              <a:gd name="connsiteX1" fmla="*/ 688397 w 4313474"/>
              <a:gd name="connsiteY1" fmla="*/ 0 h 4805972"/>
              <a:gd name="connsiteX2" fmla="*/ 2516193 w 4313474"/>
              <a:gd name="connsiteY2" fmla="*/ 0 h 4805972"/>
              <a:gd name="connsiteX3" fmla="*/ 2516193 w 4313474"/>
              <a:gd name="connsiteY3" fmla="*/ 0 h 4805972"/>
              <a:gd name="connsiteX4" fmla="*/ 3594562 w 4313474"/>
              <a:gd name="connsiteY4" fmla="*/ 0 h 4805972"/>
              <a:gd name="connsiteX5" fmla="*/ 3625077 w 4313474"/>
              <a:gd name="connsiteY5" fmla="*/ 0 h 4805972"/>
              <a:gd name="connsiteX6" fmla="*/ 4313474 w 4313474"/>
              <a:gd name="connsiteY6" fmla="*/ 688397 h 4805972"/>
              <a:gd name="connsiteX7" fmla="*/ 4313474 w 4313474"/>
              <a:gd name="connsiteY7" fmla="*/ 2409340 h 4805972"/>
              <a:gd name="connsiteX8" fmla="*/ 4313474 w 4313474"/>
              <a:gd name="connsiteY8" fmla="*/ 2409340 h 4805972"/>
              <a:gd name="connsiteX9" fmla="*/ 4313474 w 4313474"/>
              <a:gd name="connsiteY9" fmla="*/ 3441914 h 4805972"/>
              <a:gd name="connsiteX10" fmla="*/ 4313474 w 4313474"/>
              <a:gd name="connsiteY10" fmla="*/ 3441900 h 4805972"/>
              <a:gd name="connsiteX11" fmla="*/ 3625077 w 4313474"/>
              <a:gd name="connsiteY11" fmla="*/ 4130297 h 4805972"/>
              <a:gd name="connsiteX12" fmla="*/ 3036622 w 4313474"/>
              <a:gd name="connsiteY12" fmla="*/ 4130299 h 4805972"/>
              <a:gd name="connsiteX13" fmla="*/ 2362317 w 4313474"/>
              <a:gd name="connsiteY13" fmla="*/ 4805972 h 4805972"/>
              <a:gd name="connsiteX14" fmla="*/ 2516193 w 4313474"/>
              <a:gd name="connsiteY14" fmla="*/ 4130297 h 4805972"/>
              <a:gd name="connsiteX15" fmla="*/ 688397 w 4313474"/>
              <a:gd name="connsiteY15" fmla="*/ 4130297 h 4805972"/>
              <a:gd name="connsiteX16" fmla="*/ 0 w 4313474"/>
              <a:gd name="connsiteY16" fmla="*/ 3441900 h 4805972"/>
              <a:gd name="connsiteX17" fmla="*/ 0 w 4313474"/>
              <a:gd name="connsiteY17" fmla="*/ 3441914 h 4805972"/>
              <a:gd name="connsiteX18" fmla="*/ 0 w 4313474"/>
              <a:gd name="connsiteY18" fmla="*/ 2409340 h 4805972"/>
              <a:gd name="connsiteX19" fmla="*/ 0 w 4313474"/>
              <a:gd name="connsiteY19" fmla="*/ 2409340 h 4805972"/>
              <a:gd name="connsiteX20" fmla="*/ 0 w 4313474"/>
              <a:gd name="connsiteY20" fmla="*/ 688397 h 4805972"/>
              <a:gd name="connsiteX0" fmla="*/ 0 w 4313474"/>
              <a:gd name="connsiteY0" fmla="*/ 688397 h 4650989"/>
              <a:gd name="connsiteX1" fmla="*/ 688397 w 4313474"/>
              <a:gd name="connsiteY1" fmla="*/ 0 h 4650989"/>
              <a:gd name="connsiteX2" fmla="*/ 2516193 w 4313474"/>
              <a:gd name="connsiteY2" fmla="*/ 0 h 4650989"/>
              <a:gd name="connsiteX3" fmla="*/ 2516193 w 4313474"/>
              <a:gd name="connsiteY3" fmla="*/ 0 h 4650989"/>
              <a:gd name="connsiteX4" fmla="*/ 3594562 w 4313474"/>
              <a:gd name="connsiteY4" fmla="*/ 0 h 4650989"/>
              <a:gd name="connsiteX5" fmla="*/ 3625077 w 4313474"/>
              <a:gd name="connsiteY5" fmla="*/ 0 h 4650989"/>
              <a:gd name="connsiteX6" fmla="*/ 4313474 w 4313474"/>
              <a:gd name="connsiteY6" fmla="*/ 688397 h 4650989"/>
              <a:gd name="connsiteX7" fmla="*/ 4313474 w 4313474"/>
              <a:gd name="connsiteY7" fmla="*/ 2409340 h 4650989"/>
              <a:gd name="connsiteX8" fmla="*/ 4313474 w 4313474"/>
              <a:gd name="connsiteY8" fmla="*/ 2409340 h 4650989"/>
              <a:gd name="connsiteX9" fmla="*/ 4313474 w 4313474"/>
              <a:gd name="connsiteY9" fmla="*/ 3441914 h 4650989"/>
              <a:gd name="connsiteX10" fmla="*/ 4313474 w 4313474"/>
              <a:gd name="connsiteY10" fmla="*/ 3441900 h 4650989"/>
              <a:gd name="connsiteX11" fmla="*/ 3625077 w 4313474"/>
              <a:gd name="connsiteY11" fmla="*/ 4130297 h 4650989"/>
              <a:gd name="connsiteX12" fmla="*/ 3036622 w 4313474"/>
              <a:gd name="connsiteY12" fmla="*/ 4130299 h 4650989"/>
              <a:gd name="connsiteX13" fmla="*/ 2509551 w 4313474"/>
              <a:gd name="connsiteY13" fmla="*/ 4650989 h 4650989"/>
              <a:gd name="connsiteX14" fmla="*/ 2516193 w 4313474"/>
              <a:gd name="connsiteY14" fmla="*/ 4130297 h 4650989"/>
              <a:gd name="connsiteX15" fmla="*/ 688397 w 4313474"/>
              <a:gd name="connsiteY15" fmla="*/ 4130297 h 4650989"/>
              <a:gd name="connsiteX16" fmla="*/ 0 w 4313474"/>
              <a:gd name="connsiteY16" fmla="*/ 3441900 h 4650989"/>
              <a:gd name="connsiteX17" fmla="*/ 0 w 4313474"/>
              <a:gd name="connsiteY17" fmla="*/ 3441914 h 4650989"/>
              <a:gd name="connsiteX18" fmla="*/ 0 w 4313474"/>
              <a:gd name="connsiteY18" fmla="*/ 2409340 h 4650989"/>
              <a:gd name="connsiteX19" fmla="*/ 0 w 4313474"/>
              <a:gd name="connsiteY19" fmla="*/ 2409340 h 4650989"/>
              <a:gd name="connsiteX20" fmla="*/ 0 w 4313474"/>
              <a:gd name="connsiteY20" fmla="*/ 688397 h 4650989"/>
              <a:gd name="connsiteX0" fmla="*/ 0 w 4313474"/>
              <a:gd name="connsiteY0" fmla="*/ 688397 h 4708487"/>
              <a:gd name="connsiteX1" fmla="*/ 688397 w 4313474"/>
              <a:gd name="connsiteY1" fmla="*/ 0 h 4708487"/>
              <a:gd name="connsiteX2" fmla="*/ 2516193 w 4313474"/>
              <a:gd name="connsiteY2" fmla="*/ 0 h 4708487"/>
              <a:gd name="connsiteX3" fmla="*/ 2516193 w 4313474"/>
              <a:gd name="connsiteY3" fmla="*/ 0 h 4708487"/>
              <a:gd name="connsiteX4" fmla="*/ 3594562 w 4313474"/>
              <a:gd name="connsiteY4" fmla="*/ 0 h 4708487"/>
              <a:gd name="connsiteX5" fmla="*/ 3625077 w 4313474"/>
              <a:gd name="connsiteY5" fmla="*/ 0 h 4708487"/>
              <a:gd name="connsiteX6" fmla="*/ 4313474 w 4313474"/>
              <a:gd name="connsiteY6" fmla="*/ 688397 h 4708487"/>
              <a:gd name="connsiteX7" fmla="*/ 4313474 w 4313474"/>
              <a:gd name="connsiteY7" fmla="*/ 2409340 h 4708487"/>
              <a:gd name="connsiteX8" fmla="*/ 4313474 w 4313474"/>
              <a:gd name="connsiteY8" fmla="*/ 2409340 h 4708487"/>
              <a:gd name="connsiteX9" fmla="*/ 4313474 w 4313474"/>
              <a:gd name="connsiteY9" fmla="*/ 3441914 h 4708487"/>
              <a:gd name="connsiteX10" fmla="*/ 4313474 w 4313474"/>
              <a:gd name="connsiteY10" fmla="*/ 3441900 h 4708487"/>
              <a:gd name="connsiteX11" fmla="*/ 3625077 w 4313474"/>
              <a:gd name="connsiteY11" fmla="*/ 4130297 h 4708487"/>
              <a:gd name="connsiteX12" fmla="*/ 3036622 w 4313474"/>
              <a:gd name="connsiteY12" fmla="*/ 4130299 h 4708487"/>
              <a:gd name="connsiteX13" fmla="*/ 2186520 w 4313474"/>
              <a:gd name="connsiteY13" fmla="*/ 4708487 h 4708487"/>
              <a:gd name="connsiteX14" fmla="*/ 2516193 w 4313474"/>
              <a:gd name="connsiteY14" fmla="*/ 4130297 h 4708487"/>
              <a:gd name="connsiteX15" fmla="*/ 688397 w 4313474"/>
              <a:gd name="connsiteY15" fmla="*/ 4130297 h 4708487"/>
              <a:gd name="connsiteX16" fmla="*/ 0 w 4313474"/>
              <a:gd name="connsiteY16" fmla="*/ 3441900 h 4708487"/>
              <a:gd name="connsiteX17" fmla="*/ 0 w 4313474"/>
              <a:gd name="connsiteY17" fmla="*/ 3441914 h 4708487"/>
              <a:gd name="connsiteX18" fmla="*/ 0 w 4313474"/>
              <a:gd name="connsiteY18" fmla="*/ 2409340 h 4708487"/>
              <a:gd name="connsiteX19" fmla="*/ 0 w 4313474"/>
              <a:gd name="connsiteY19" fmla="*/ 2409340 h 4708487"/>
              <a:gd name="connsiteX20" fmla="*/ 0 w 4313474"/>
              <a:gd name="connsiteY20" fmla="*/ 688397 h 4708487"/>
              <a:gd name="connsiteX0" fmla="*/ 0 w 4313474"/>
              <a:gd name="connsiteY0" fmla="*/ 688397 h 4708487"/>
              <a:gd name="connsiteX1" fmla="*/ 688397 w 4313474"/>
              <a:gd name="connsiteY1" fmla="*/ 0 h 4708487"/>
              <a:gd name="connsiteX2" fmla="*/ 2516193 w 4313474"/>
              <a:gd name="connsiteY2" fmla="*/ 0 h 4708487"/>
              <a:gd name="connsiteX3" fmla="*/ 2516193 w 4313474"/>
              <a:gd name="connsiteY3" fmla="*/ 0 h 4708487"/>
              <a:gd name="connsiteX4" fmla="*/ 3594562 w 4313474"/>
              <a:gd name="connsiteY4" fmla="*/ 0 h 4708487"/>
              <a:gd name="connsiteX5" fmla="*/ 3625077 w 4313474"/>
              <a:gd name="connsiteY5" fmla="*/ 0 h 4708487"/>
              <a:gd name="connsiteX6" fmla="*/ 4313474 w 4313474"/>
              <a:gd name="connsiteY6" fmla="*/ 688397 h 4708487"/>
              <a:gd name="connsiteX7" fmla="*/ 4313474 w 4313474"/>
              <a:gd name="connsiteY7" fmla="*/ 2409340 h 4708487"/>
              <a:gd name="connsiteX8" fmla="*/ 4313474 w 4313474"/>
              <a:gd name="connsiteY8" fmla="*/ 2409340 h 4708487"/>
              <a:gd name="connsiteX9" fmla="*/ 4313474 w 4313474"/>
              <a:gd name="connsiteY9" fmla="*/ 3441914 h 4708487"/>
              <a:gd name="connsiteX10" fmla="*/ 4313474 w 4313474"/>
              <a:gd name="connsiteY10" fmla="*/ 3441900 h 4708487"/>
              <a:gd name="connsiteX11" fmla="*/ 3625077 w 4313474"/>
              <a:gd name="connsiteY11" fmla="*/ 4130297 h 4708487"/>
              <a:gd name="connsiteX12" fmla="*/ 3036622 w 4313474"/>
              <a:gd name="connsiteY12" fmla="*/ 4130299 h 4708487"/>
              <a:gd name="connsiteX13" fmla="*/ 2186520 w 4313474"/>
              <a:gd name="connsiteY13" fmla="*/ 4708487 h 4708487"/>
              <a:gd name="connsiteX14" fmla="*/ 1898843 w 4313474"/>
              <a:gd name="connsiteY14" fmla="*/ 4130297 h 4708487"/>
              <a:gd name="connsiteX15" fmla="*/ 688397 w 4313474"/>
              <a:gd name="connsiteY15" fmla="*/ 4130297 h 4708487"/>
              <a:gd name="connsiteX16" fmla="*/ 0 w 4313474"/>
              <a:gd name="connsiteY16" fmla="*/ 3441900 h 4708487"/>
              <a:gd name="connsiteX17" fmla="*/ 0 w 4313474"/>
              <a:gd name="connsiteY17" fmla="*/ 3441914 h 4708487"/>
              <a:gd name="connsiteX18" fmla="*/ 0 w 4313474"/>
              <a:gd name="connsiteY18" fmla="*/ 2409340 h 4708487"/>
              <a:gd name="connsiteX19" fmla="*/ 0 w 4313474"/>
              <a:gd name="connsiteY19" fmla="*/ 2409340 h 4708487"/>
              <a:gd name="connsiteX20" fmla="*/ 0 w 4313474"/>
              <a:gd name="connsiteY20" fmla="*/ 688397 h 4708487"/>
              <a:gd name="connsiteX0" fmla="*/ 0 w 4313474"/>
              <a:gd name="connsiteY0" fmla="*/ 688397 h 4606268"/>
              <a:gd name="connsiteX1" fmla="*/ 688397 w 4313474"/>
              <a:gd name="connsiteY1" fmla="*/ 0 h 4606268"/>
              <a:gd name="connsiteX2" fmla="*/ 2516193 w 4313474"/>
              <a:gd name="connsiteY2" fmla="*/ 0 h 4606268"/>
              <a:gd name="connsiteX3" fmla="*/ 2516193 w 4313474"/>
              <a:gd name="connsiteY3" fmla="*/ 0 h 4606268"/>
              <a:gd name="connsiteX4" fmla="*/ 3594562 w 4313474"/>
              <a:gd name="connsiteY4" fmla="*/ 0 h 4606268"/>
              <a:gd name="connsiteX5" fmla="*/ 3625077 w 4313474"/>
              <a:gd name="connsiteY5" fmla="*/ 0 h 4606268"/>
              <a:gd name="connsiteX6" fmla="*/ 4313474 w 4313474"/>
              <a:gd name="connsiteY6" fmla="*/ 688397 h 4606268"/>
              <a:gd name="connsiteX7" fmla="*/ 4313474 w 4313474"/>
              <a:gd name="connsiteY7" fmla="*/ 2409340 h 4606268"/>
              <a:gd name="connsiteX8" fmla="*/ 4313474 w 4313474"/>
              <a:gd name="connsiteY8" fmla="*/ 2409340 h 4606268"/>
              <a:gd name="connsiteX9" fmla="*/ 4313474 w 4313474"/>
              <a:gd name="connsiteY9" fmla="*/ 3441914 h 4606268"/>
              <a:gd name="connsiteX10" fmla="*/ 4313474 w 4313474"/>
              <a:gd name="connsiteY10" fmla="*/ 3441900 h 4606268"/>
              <a:gd name="connsiteX11" fmla="*/ 3625077 w 4313474"/>
              <a:gd name="connsiteY11" fmla="*/ 4130297 h 4606268"/>
              <a:gd name="connsiteX12" fmla="*/ 3036622 w 4313474"/>
              <a:gd name="connsiteY12" fmla="*/ 4130299 h 4606268"/>
              <a:gd name="connsiteX13" fmla="*/ 1906558 w 4313474"/>
              <a:gd name="connsiteY13" fmla="*/ 4606268 h 4606268"/>
              <a:gd name="connsiteX14" fmla="*/ 1898843 w 4313474"/>
              <a:gd name="connsiteY14" fmla="*/ 4130297 h 4606268"/>
              <a:gd name="connsiteX15" fmla="*/ 688397 w 4313474"/>
              <a:gd name="connsiteY15" fmla="*/ 4130297 h 4606268"/>
              <a:gd name="connsiteX16" fmla="*/ 0 w 4313474"/>
              <a:gd name="connsiteY16" fmla="*/ 3441900 h 4606268"/>
              <a:gd name="connsiteX17" fmla="*/ 0 w 4313474"/>
              <a:gd name="connsiteY17" fmla="*/ 3441914 h 4606268"/>
              <a:gd name="connsiteX18" fmla="*/ 0 w 4313474"/>
              <a:gd name="connsiteY18" fmla="*/ 2409340 h 4606268"/>
              <a:gd name="connsiteX19" fmla="*/ 0 w 4313474"/>
              <a:gd name="connsiteY19" fmla="*/ 2409340 h 4606268"/>
              <a:gd name="connsiteX20" fmla="*/ 0 w 4313474"/>
              <a:gd name="connsiteY20" fmla="*/ 688397 h 460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13474" h="4606268">
                <a:moveTo>
                  <a:pt x="0" y="688397"/>
                </a:moveTo>
                <a:cubicBezTo>
                  <a:pt x="0" y="308206"/>
                  <a:pt x="308206" y="0"/>
                  <a:pt x="688397" y="0"/>
                </a:cubicBezTo>
                <a:lnTo>
                  <a:pt x="2516193" y="0"/>
                </a:lnTo>
                <a:lnTo>
                  <a:pt x="2516193" y="0"/>
                </a:lnTo>
                <a:lnTo>
                  <a:pt x="3594562" y="0"/>
                </a:lnTo>
                <a:lnTo>
                  <a:pt x="3625077" y="0"/>
                </a:lnTo>
                <a:cubicBezTo>
                  <a:pt x="4005268" y="0"/>
                  <a:pt x="4313474" y="308206"/>
                  <a:pt x="4313474" y="688397"/>
                </a:cubicBezTo>
                <a:lnTo>
                  <a:pt x="4313474" y="2409340"/>
                </a:lnTo>
                <a:lnTo>
                  <a:pt x="4313474" y="2409340"/>
                </a:lnTo>
                <a:lnTo>
                  <a:pt x="4313474" y="3441914"/>
                </a:lnTo>
                <a:lnTo>
                  <a:pt x="4313474" y="3441900"/>
                </a:lnTo>
                <a:cubicBezTo>
                  <a:pt x="4313474" y="3822091"/>
                  <a:pt x="4005268" y="4130297"/>
                  <a:pt x="3625077" y="4130297"/>
                </a:cubicBezTo>
                <a:lnTo>
                  <a:pt x="3036622" y="4130299"/>
                </a:lnTo>
                <a:lnTo>
                  <a:pt x="1906558" y="4606268"/>
                </a:lnTo>
                <a:lnTo>
                  <a:pt x="1898843" y="4130297"/>
                </a:lnTo>
                <a:lnTo>
                  <a:pt x="688397" y="4130297"/>
                </a:lnTo>
                <a:cubicBezTo>
                  <a:pt x="308206" y="4130297"/>
                  <a:pt x="0" y="3822091"/>
                  <a:pt x="0" y="3441900"/>
                </a:cubicBezTo>
                <a:lnTo>
                  <a:pt x="0" y="3441914"/>
                </a:lnTo>
                <a:lnTo>
                  <a:pt x="0" y="2409340"/>
                </a:lnTo>
                <a:lnTo>
                  <a:pt x="0" y="2409340"/>
                </a:lnTo>
                <a:lnTo>
                  <a:pt x="0" y="688397"/>
                </a:lnTo>
                <a:close/>
              </a:path>
            </a:pathLst>
          </a:custGeom>
          <a:solidFill>
            <a:srgbClr val="D2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8DED5"/>
              </a:clrFrom>
              <a:clrTo>
                <a:srgbClr val="C8DE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42" b="96503" l="5157" r="95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586" r="3796" b="3289"/>
          <a:stretch/>
        </p:blipFill>
        <p:spPr bwMode="auto">
          <a:xfrm>
            <a:off x="5048138" y="4126645"/>
            <a:ext cx="4515574" cy="16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副標題 27"/>
          <p:cNvSpPr>
            <a:spLocks noGrp="1"/>
          </p:cNvSpPr>
          <p:nvPr>
            <p:ph type="subTitle" idx="4294967295"/>
          </p:nvPr>
        </p:nvSpPr>
        <p:spPr>
          <a:xfrm>
            <a:off x="974149" y="2467680"/>
            <a:ext cx="4712764" cy="10755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Clr>
                <a:srgbClr val="C63F3E"/>
              </a:buClr>
              <a:buSzPct val="125000"/>
              <a:buFont typeface="Arial" panose="020B0604020202020204" pitchFamily="34" charset="0"/>
              <a:buChar char="•"/>
            </a:pPr>
            <a:r>
              <a:rPr lang="zh-TW" altLang="en-US" sz="6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選考策略</a:t>
            </a: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-1364615" y="-1540174"/>
            <a:ext cx="54610" cy="432447"/>
            <a:chOff x="566" y="1112"/>
            <a:chExt cx="86" cy="681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566" y="1112"/>
              <a:ext cx="86" cy="681"/>
            </a:xfrm>
            <a:custGeom>
              <a:avLst/>
              <a:gdLst>
                <a:gd name="T0" fmla="*/ 30 w 86"/>
                <a:gd name="T1" fmla="*/ 0 h 681"/>
                <a:gd name="T2" fmla="*/ 0 w 86"/>
                <a:gd name="T3" fmla="*/ 0 h 681"/>
                <a:gd name="T4" fmla="*/ 0 w 86"/>
                <a:gd name="T5" fmla="*/ 110 h 681"/>
                <a:gd name="T6" fmla="*/ 30 w 86"/>
                <a:gd name="T7" fmla="*/ 110 h 681"/>
                <a:gd name="T8" fmla="*/ 52 w 86"/>
                <a:gd name="T9" fmla="*/ 106 h 681"/>
                <a:gd name="T10" fmla="*/ 69 w 86"/>
                <a:gd name="T11" fmla="*/ 94 h 681"/>
                <a:gd name="T12" fmla="*/ 81 w 86"/>
                <a:gd name="T13" fmla="*/ 76 h 681"/>
                <a:gd name="T14" fmla="*/ 85 w 86"/>
                <a:gd name="T15" fmla="*/ 55 h 681"/>
                <a:gd name="T16" fmla="*/ 81 w 86"/>
                <a:gd name="T17" fmla="*/ 33 h 681"/>
                <a:gd name="T18" fmla="*/ 69 w 86"/>
                <a:gd name="T19" fmla="*/ 16 h 681"/>
                <a:gd name="T20" fmla="*/ 52 w 86"/>
                <a:gd name="T21" fmla="*/ 4 h 681"/>
                <a:gd name="T22" fmla="*/ 30 w 86"/>
                <a:gd name="T23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681">
                  <a:moveTo>
                    <a:pt x="30" y="0"/>
                  </a:moveTo>
                  <a:lnTo>
                    <a:pt x="0" y="0"/>
                  </a:lnTo>
                  <a:lnTo>
                    <a:pt x="0" y="110"/>
                  </a:lnTo>
                  <a:lnTo>
                    <a:pt x="30" y="110"/>
                  </a:lnTo>
                  <a:lnTo>
                    <a:pt x="52" y="106"/>
                  </a:lnTo>
                  <a:lnTo>
                    <a:pt x="69" y="94"/>
                  </a:lnTo>
                  <a:lnTo>
                    <a:pt x="81" y="76"/>
                  </a:lnTo>
                  <a:lnTo>
                    <a:pt x="85" y="55"/>
                  </a:lnTo>
                  <a:lnTo>
                    <a:pt x="81" y="33"/>
                  </a:lnTo>
                  <a:lnTo>
                    <a:pt x="69" y="16"/>
                  </a:lnTo>
                  <a:lnTo>
                    <a:pt x="5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DB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566" y="1112"/>
              <a:ext cx="86" cy="681"/>
            </a:xfrm>
            <a:custGeom>
              <a:avLst/>
              <a:gdLst>
                <a:gd name="T0" fmla="*/ 30 w 86"/>
                <a:gd name="T1" fmla="*/ 570 h 681"/>
                <a:gd name="T2" fmla="*/ 0 w 86"/>
                <a:gd name="T3" fmla="*/ 570 h 681"/>
                <a:gd name="T4" fmla="*/ 0 w 86"/>
                <a:gd name="T5" fmla="*/ 680 h 681"/>
                <a:gd name="T6" fmla="*/ 30 w 86"/>
                <a:gd name="T7" fmla="*/ 680 h 681"/>
                <a:gd name="T8" fmla="*/ 52 w 86"/>
                <a:gd name="T9" fmla="*/ 676 h 681"/>
                <a:gd name="T10" fmla="*/ 69 w 86"/>
                <a:gd name="T11" fmla="*/ 664 h 681"/>
                <a:gd name="T12" fmla="*/ 81 w 86"/>
                <a:gd name="T13" fmla="*/ 646 h 681"/>
                <a:gd name="T14" fmla="*/ 85 w 86"/>
                <a:gd name="T15" fmla="*/ 625 h 681"/>
                <a:gd name="T16" fmla="*/ 81 w 86"/>
                <a:gd name="T17" fmla="*/ 603 h 681"/>
                <a:gd name="T18" fmla="*/ 69 w 86"/>
                <a:gd name="T19" fmla="*/ 586 h 681"/>
                <a:gd name="T20" fmla="*/ 52 w 86"/>
                <a:gd name="T21" fmla="*/ 574 h 681"/>
                <a:gd name="T22" fmla="*/ 30 w 86"/>
                <a:gd name="T23" fmla="*/ 5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681">
                  <a:moveTo>
                    <a:pt x="30" y="570"/>
                  </a:moveTo>
                  <a:lnTo>
                    <a:pt x="0" y="570"/>
                  </a:lnTo>
                  <a:lnTo>
                    <a:pt x="0" y="680"/>
                  </a:lnTo>
                  <a:lnTo>
                    <a:pt x="30" y="680"/>
                  </a:lnTo>
                  <a:lnTo>
                    <a:pt x="52" y="676"/>
                  </a:lnTo>
                  <a:lnTo>
                    <a:pt x="69" y="664"/>
                  </a:lnTo>
                  <a:lnTo>
                    <a:pt x="81" y="646"/>
                  </a:lnTo>
                  <a:lnTo>
                    <a:pt x="85" y="625"/>
                  </a:lnTo>
                  <a:lnTo>
                    <a:pt x="81" y="603"/>
                  </a:lnTo>
                  <a:lnTo>
                    <a:pt x="69" y="586"/>
                  </a:lnTo>
                  <a:lnTo>
                    <a:pt x="52" y="574"/>
                  </a:lnTo>
                  <a:lnTo>
                    <a:pt x="30" y="570"/>
                  </a:lnTo>
                  <a:close/>
                </a:path>
              </a:pathLst>
            </a:custGeom>
            <a:solidFill>
              <a:srgbClr val="3DB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6303645" y="-2138360"/>
            <a:ext cx="360045" cy="360055"/>
            <a:chOff x="12642" y="170"/>
            <a:chExt cx="567" cy="567"/>
          </a:xfrm>
        </p:grpSpPr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2642" y="170"/>
              <a:ext cx="567" cy="567"/>
            </a:xfrm>
            <a:custGeom>
              <a:avLst/>
              <a:gdLst>
                <a:gd name="T0" fmla="*/ 0 w 567"/>
                <a:gd name="T1" fmla="*/ 396 h 567"/>
                <a:gd name="T2" fmla="*/ 566 w 567"/>
                <a:gd name="T3" fmla="*/ 396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7" h="567">
                  <a:moveTo>
                    <a:pt x="0" y="396"/>
                  </a:moveTo>
                  <a:lnTo>
                    <a:pt x="566" y="396"/>
                  </a:lnTo>
                </a:path>
              </a:pathLst>
            </a:custGeom>
            <a:noFill/>
            <a:ln w="1799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12642" y="170"/>
              <a:ext cx="567" cy="567"/>
            </a:xfrm>
            <a:custGeom>
              <a:avLst/>
              <a:gdLst>
                <a:gd name="T0" fmla="*/ 170 w 567"/>
                <a:gd name="T1" fmla="*/ 566 h 567"/>
                <a:gd name="T2" fmla="*/ 170 w 567"/>
                <a:gd name="T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7" h="567">
                  <a:moveTo>
                    <a:pt x="170" y="566"/>
                  </a:moveTo>
                  <a:lnTo>
                    <a:pt x="170" y="0"/>
                  </a:lnTo>
                </a:path>
              </a:pathLst>
            </a:custGeom>
            <a:noFill/>
            <a:ln w="1799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-1724025" y="-2246313"/>
            <a:ext cx="8496300" cy="468008"/>
            <a:chOff x="0" y="0"/>
            <a:chExt cx="13380" cy="737"/>
          </a:xfrm>
        </p:grpSpPr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0" y="0"/>
              <a:ext cx="13380" cy="737"/>
            </a:xfrm>
            <a:custGeom>
              <a:avLst/>
              <a:gdLst>
                <a:gd name="T0" fmla="*/ 566 w 13380"/>
                <a:gd name="T1" fmla="*/ 737 h 737"/>
                <a:gd name="T2" fmla="*/ 0 w 13380"/>
                <a:gd name="T3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0" h="737">
                  <a:moveTo>
                    <a:pt x="566" y="737"/>
                  </a:moveTo>
                  <a:lnTo>
                    <a:pt x="0" y="737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0" y="0"/>
              <a:ext cx="13380" cy="737"/>
            </a:xfrm>
            <a:custGeom>
              <a:avLst/>
              <a:gdLst>
                <a:gd name="T0" fmla="*/ 12812 w 13380"/>
                <a:gd name="T1" fmla="*/ 737 h 737"/>
                <a:gd name="T2" fmla="*/ 13379 w 13380"/>
                <a:gd name="T3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0" h="737">
                  <a:moveTo>
                    <a:pt x="12812" y="737"/>
                  </a:moveTo>
                  <a:lnTo>
                    <a:pt x="13379" y="737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0" y="0"/>
              <a:ext cx="13380" cy="737"/>
            </a:xfrm>
            <a:custGeom>
              <a:avLst/>
              <a:gdLst>
                <a:gd name="T0" fmla="*/ 737 w 13380"/>
                <a:gd name="T1" fmla="*/ 566 h 737"/>
                <a:gd name="T2" fmla="*/ 737 w 13380"/>
                <a:gd name="T3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0" h="737">
                  <a:moveTo>
                    <a:pt x="737" y="566"/>
                  </a:moveTo>
                  <a:lnTo>
                    <a:pt x="737" y="0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0" y="0"/>
              <a:ext cx="13380" cy="737"/>
            </a:xfrm>
            <a:custGeom>
              <a:avLst/>
              <a:gdLst>
                <a:gd name="T0" fmla="*/ 12642 w 13380"/>
                <a:gd name="T1" fmla="*/ 566 h 737"/>
                <a:gd name="T2" fmla="*/ 12642 w 13380"/>
                <a:gd name="T3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380" h="737">
                  <a:moveTo>
                    <a:pt x="12642" y="566"/>
                  </a:moveTo>
                  <a:lnTo>
                    <a:pt x="12642" y="0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-1616075" y="-2138360"/>
            <a:ext cx="8280400" cy="360055"/>
            <a:chOff x="170" y="170"/>
            <a:chExt cx="13040" cy="567"/>
          </a:xfrm>
        </p:grpSpPr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70" y="170"/>
              <a:ext cx="13040" cy="567"/>
            </a:xfrm>
            <a:custGeom>
              <a:avLst/>
              <a:gdLst>
                <a:gd name="T0" fmla="*/ 566 w 13040"/>
                <a:gd name="T1" fmla="*/ 396 h 567"/>
                <a:gd name="T2" fmla="*/ 0 w 13040"/>
                <a:gd name="T3" fmla="*/ 396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040" h="567">
                  <a:moveTo>
                    <a:pt x="566" y="396"/>
                  </a:moveTo>
                  <a:lnTo>
                    <a:pt x="0" y="396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70" y="170"/>
              <a:ext cx="13040" cy="567"/>
            </a:xfrm>
            <a:custGeom>
              <a:avLst/>
              <a:gdLst>
                <a:gd name="T0" fmla="*/ 12472 w 13040"/>
                <a:gd name="T1" fmla="*/ 396 h 567"/>
                <a:gd name="T2" fmla="*/ 13039 w 13040"/>
                <a:gd name="T3" fmla="*/ 396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040" h="567">
                  <a:moveTo>
                    <a:pt x="12472" y="396"/>
                  </a:moveTo>
                  <a:lnTo>
                    <a:pt x="13039" y="396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170" y="170"/>
              <a:ext cx="13040" cy="567"/>
            </a:xfrm>
            <a:custGeom>
              <a:avLst/>
              <a:gdLst>
                <a:gd name="T0" fmla="*/ 396 w 13040"/>
                <a:gd name="T1" fmla="*/ 566 h 567"/>
                <a:gd name="T2" fmla="*/ 396 w 13040"/>
                <a:gd name="T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040" h="567">
                  <a:moveTo>
                    <a:pt x="396" y="566"/>
                  </a:moveTo>
                  <a:lnTo>
                    <a:pt x="396" y="0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70" y="170"/>
              <a:ext cx="13040" cy="567"/>
            </a:xfrm>
            <a:custGeom>
              <a:avLst/>
              <a:gdLst>
                <a:gd name="T0" fmla="*/ 12642 w 13040"/>
                <a:gd name="T1" fmla="*/ 566 h 567"/>
                <a:gd name="T2" fmla="*/ 12642 w 13040"/>
                <a:gd name="T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040" h="567">
                  <a:moveTo>
                    <a:pt x="12642" y="566"/>
                  </a:moveTo>
                  <a:lnTo>
                    <a:pt x="12642" y="0"/>
                  </a:lnTo>
                </a:path>
              </a:pathLst>
            </a:custGeom>
            <a:noFill/>
            <a:ln w="359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05" y="2743199"/>
            <a:ext cx="1854753" cy="259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1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64409" y="218381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66983" y="-105608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1241850" y="254850"/>
            <a:ext cx="7131334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申請</a:t>
            </a:r>
            <a:r>
              <a:rPr lang="en-US" altLang="zh-TW" sz="40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-</a:t>
            </a:r>
            <a:r>
              <a:rPr lang="zh-TW" altLang="en-US" sz="4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中段</a:t>
            </a:r>
            <a:r>
              <a:rPr lang="zh-TW" altLang="en-US" sz="3600" dirty="0">
                <a:solidFill>
                  <a:srgbClr val="9558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大學校系機率高範例</a:t>
            </a:r>
            <a:endParaRPr lang="zh-TW" altLang="en-US" sz="4000" dirty="0">
              <a:solidFill>
                <a:srgbClr val="EEECE1">
                  <a:lumMod val="25000"/>
                </a:srgbClr>
              </a:solidFill>
              <a:latin typeface="Arial Black" panose="020B0A04020102020204" pitchFamily="34" charset="0"/>
              <a:ea typeface="Adobe 繁黑體 Std B" pitchFamily="34" charset="-120"/>
              <a:sym typeface="Wingding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CA94CEF-0644-44EF-8580-4809D1D40BB1}"/>
              </a:ext>
            </a:extLst>
          </p:cNvPr>
          <p:cNvSpPr/>
          <p:nvPr/>
        </p:nvSpPr>
        <p:spPr>
          <a:xfrm>
            <a:off x="726556" y="1085497"/>
            <a:ext cx="7968192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 indent="-358775" algn="just">
              <a:spcBef>
                <a:spcPts val="600"/>
              </a:spcBef>
              <a:buSzPct val="120000"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中段大學校系報名就通過第一階段的校系逐漸增多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8775" indent="-358775" algn="just">
              <a:spcBef>
                <a:spcPts val="600"/>
              </a:spcBef>
              <a:buSzPct val="120000"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3" panose="05040102010807070707" pitchFamily="18" charset="2"/>
              </a:rPr>
              <a:t>由於每年報名人數變動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3" panose="05040102010807070707" pitchFamily="18" charset="2"/>
              </a:rPr>
              <a:t>,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3" panose="05040102010807070707" pitchFamily="18" charset="2"/>
              </a:rPr>
              <a:t>所以建議完成落點分析後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3" panose="05040102010807070707" pitchFamily="18" charset="2"/>
              </a:rPr>
              <a:t>,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3" panose="05040102010807070707" pitchFamily="18" charset="2"/>
              </a:rPr>
              <a:t>需參考超篩人數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358775" indent="-358775" algn="just">
              <a:spcBef>
                <a:spcPts val="600"/>
              </a:spcBef>
              <a:buSzPct val="120000"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3" panose="05040102010807070707" pitchFamily="18" charset="2"/>
              </a:rPr>
              <a:t>落點分析無法百分之百準確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9328D0F9-CF76-49E9-8AEC-953CD9B673E2}"/>
              </a:ext>
            </a:extLst>
          </p:cNvPr>
          <p:cNvGraphicFramePr>
            <a:graphicFrameLocks noGrp="1"/>
          </p:cNvGraphicFramePr>
          <p:nvPr/>
        </p:nvGraphicFramePr>
        <p:xfrm>
          <a:off x="726556" y="2698230"/>
          <a:ext cx="7939813" cy="285308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xmlns="" val="191549235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xmlns="" val="368724059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75609230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869413116"/>
                    </a:ext>
                  </a:extLst>
                </a:gridCol>
                <a:gridCol w="967263">
                  <a:extLst>
                    <a:ext uri="{9D8B030D-6E8A-4147-A177-3AD203B41FA5}">
                      <a16:colId xmlns:a16="http://schemas.microsoft.com/office/drawing/2014/main" xmlns="" val="2919225175"/>
                    </a:ext>
                  </a:extLst>
                </a:gridCol>
                <a:gridCol w="588339">
                  <a:extLst>
                    <a:ext uri="{9D8B030D-6E8A-4147-A177-3AD203B41FA5}">
                      <a16:colId xmlns:a16="http://schemas.microsoft.com/office/drawing/2014/main" xmlns="" val="2919033603"/>
                    </a:ext>
                  </a:extLst>
                </a:gridCol>
                <a:gridCol w="623639">
                  <a:extLst>
                    <a:ext uri="{9D8B030D-6E8A-4147-A177-3AD203B41FA5}">
                      <a16:colId xmlns:a16="http://schemas.microsoft.com/office/drawing/2014/main" xmlns="" val="1195794258"/>
                    </a:ext>
                  </a:extLst>
                </a:gridCol>
                <a:gridCol w="576572">
                  <a:extLst>
                    <a:ext uri="{9D8B030D-6E8A-4147-A177-3AD203B41FA5}">
                      <a16:colId xmlns:a16="http://schemas.microsoft.com/office/drawing/2014/main" xmlns="" val="3712583027"/>
                    </a:ext>
                  </a:extLst>
                </a:gridCol>
              </a:tblGrid>
              <a:tr h="3207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校名</a:t>
                      </a: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vert="eaVert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學系名稱</a:t>
                      </a: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vert="eaVert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基本資料</a:t>
                      </a: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b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en-US" altLang="zh-TW" sz="140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en-US" altLang="zh-TW" sz="140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過篩</a:t>
                      </a:r>
                      <a:endParaRPr lang="en-US" altLang="zh-TW" sz="140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b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en-US" altLang="zh-TW" sz="140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en-US" altLang="zh-TW" sz="140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超篩</a:t>
                      </a:r>
                      <a:endParaRPr lang="en-US" altLang="zh-TW" sz="140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b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en-US" altLang="zh-TW" sz="140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en-US" altLang="zh-TW" sz="140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超篩</a:t>
                      </a:r>
                      <a:endParaRPr lang="en-US" altLang="zh-TW" sz="140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b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en-US" altLang="zh-TW" sz="140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en-US" altLang="zh-TW" sz="140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超篩</a:t>
                      </a:r>
                      <a:endParaRPr lang="en-US" altLang="zh-TW" sz="140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4761120"/>
                  </a:ext>
                </a:extLst>
              </a:tr>
              <a:tr h="6985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vert="eaVert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預甄人數</a:t>
                      </a: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vert="eaVert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6972455"/>
                  </a:ext>
                </a:extLst>
              </a:tr>
              <a:tr h="30786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國立暨南國際大學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東南亞學系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-16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-16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03645"/>
                  </a:ext>
                </a:extLst>
              </a:tr>
              <a:tr h="30786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國立暨南國際大學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國際文教與比較教育學系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-17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-33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998464"/>
                  </a:ext>
                </a:extLst>
              </a:tr>
              <a:tr h="30786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國立暨南國際大學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觀光休閒與餐旅管理學系觀光休閒組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-25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5343"/>
                  </a:ext>
                </a:extLst>
              </a:tr>
              <a:tr h="239736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國立暨南國際大學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觀光休閒與餐旅管理學系餐旅管理組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-29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731450"/>
                  </a:ext>
                </a:extLst>
              </a:tr>
              <a:tr h="30786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國立暨南國際大學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管理學院學士班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-34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0629444"/>
                  </a:ext>
                </a:extLst>
              </a:tr>
              <a:tr h="30786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國立宜蘭大學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應用經濟與管理學系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-13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24" marR="7224" marT="7224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4518029"/>
                  </a:ext>
                </a:extLst>
              </a:tr>
            </a:tbl>
          </a:graphicData>
        </a:graphic>
      </p:graphicFrame>
      <p:sp>
        <p:nvSpPr>
          <p:cNvPr id="14" name="矩形: 圓角 13">
            <a:extLst>
              <a:ext uri="{FF2B5EF4-FFF2-40B4-BE49-F238E27FC236}">
                <a16:creationId xmlns:a16="http://schemas.microsoft.com/office/drawing/2014/main" xmlns="" id="{ACA9D773-C6B6-4B90-B3CA-647AE3A8147C}"/>
              </a:ext>
            </a:extLst>
          </p:cNvPr>
          <p:cNvSpPr/>
          <p:nvPr/>
        </p:nvSpPr>
        <p:spPr>
          <a:xfrm>
            <a:off x="717194" y="2378159"/>
            <a:ext cx="1049311" cy="3027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</a:p>
        </p:txBody>
      </p:sp>
    </p:spTree>
    <p:extLst>
      <p:ext uri="{BB962C8B-B14F-4D97-AF65-F5344CB8AC3E}">
        <p14:creationId xmlns:p14="http://schemas.microsoft.com/office/powerpoint/2010/main" val="2891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191997C-59EF-5055-C0E8-3DBA54094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40" y="1086361"/>
            <a:ext cx="8274605" cy="445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 </a:t>
            </a:r>
            <a:r>
              <a:rPr kumimoji="0" lang="zh-TW" alt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高分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選擇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台、清、交、成、政等頂尖學校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，優先選擇熱門科系，如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電機、資訊、財金、醫學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等。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 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中前段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分數學生</a:t>
            </a:r>
          </a:p>
          <a:p>
            <a:pPr marL="3619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可考慮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排名</a:t>
            </a:r>
            <a:r>
              <a:rPr kumimoji="0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15%-30%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的學校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選擇發展潛力大但競爭較少的科系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，如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生技、環境、能源、社會科學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等。</a:t>
            </a:r>
            <a:endParaRPr kumimoji="0" lang="en-US" altLang="zh-TW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19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 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中段分數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 選擇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具專業導向校系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195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若對特定職業（如護理、社工、心理諮商）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有興趣，累積專業實習經驗。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8">
            <a:extLst>
              <a:ext uri="{FF2B5EF4-FFF2-40B4-BE49-F238E27FC236}">
                <a16:creationId xmlns:a16="http://schemas.microsoft.com/office/drawing/2014/main" xmlns="" id="{D02E3543-171F-4C94-BC14-AA3F6BC4F6DD}"/>
              </a:ext>
            </a:extLst>
          </p:cNvPr>
          <p:cNvSpPr/>
          <p:nvPr/>
        </p:nvSpPr>
        <p:spPr>
          <a:xfrm>
            <a:off x="364409" y="390924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4FA841E-639D-4006-A902-A70F0678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391737" y="100448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B767E44-5E4C-4430-B4F5-5A372237E5CD}"/>
              </a:ext>
            </a:extLst>
          </p:cNvPr>
          <p:cNvSpPr/>
          <p:nvPr/>
        </p:nvSpPr>
        <p:spPr bwMode="auto">
          <a:xfrm>
            <a:off x="574006" y="483199"/>
            <a:ext cx="8330339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dirty="0">
                <a:effectLst/>
                <a:latin typeface="Adobe 繁黑體 Std B" pitchFamily="34" charset="-120"/>
                <a:ea typeface="Adobe 繁黑體 Std B" pitchFamily="34" charset="-120"/>
                <a:sym typeface="Wingdings"/>
              </a:rPr>
              <a:t> 選系綜合建議</a:t>
            </a:r>
          </a:p>
        </p:txBody>
      </p:sp>
    </p:spTree>
    <p:extLst>
      <p:ext uri="{BB962C8B-B14F-4D97-AF65-F5344CB8AC3E}">
        <p14:creationId xmlns:p14="http://schemas.microsoft.com/office/powerpoint/2010/main" val="38706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8">
            <a:extLst>
              <a:ext uri="{FF2B5EF4-FFF2-40B4-BE49-F238E27FC236}">
                <a16:creationId xmlns:a16="http://schemas.microsoft.com/office/drawing/2014/main" xmlns="" id="{F5CBDE7B-2FD1-4E23-8834-C963F0083AA0}"/>
              </a:ext>
            </a:extLst>
          </p:cNvPr>
          <p:cNvSpPr/>
          <p:nvPr/>
        </p:nvSpPr>
        <p:spPr>
          <a:xfrm>
            <a:off x="406830" y="212456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8CCBEB8-ED67-4AB7-A00F-31E0782D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354501" y="-145461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E6A73DE-55D3-418D-8188-4C108C0452CB}"/>
              </a:ext>
            </a:extLst>
          </p:cNvPr>
          <p:cNvSpPr/>
          <p:nvPr/>
        </p:nvSpPr>
        <p:spPr bwMode="auto">
          <a:xfrm>
            <a:off x="1033969" y="212456"/>
            <a:ext cx="7435122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u="none" strike="noStrike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 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重要考科與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級分分佈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E8D0DEC9-A209-4420-8FC9-516FC989F659}"/>
              </a:ext>
            </a:extLst>
          </p:cNvPr>
          <p:cNvSpPr txBox="1"/>
          <p:nvPr/>
        </p:nvSpPr>
        <p:spPr>
          <a:xfrm>
            <a:off x="1284270" y="996922"/>
            <a:ext cx="7184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zh-TW" alt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不管是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單科篩選或考科組合</a:t>
            </a:r>
            <a:r>
              <a:rPr lang="zh-TW" altLang="en-US" sz="1800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將有採計的考科列入統計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zh-TW" alt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你的</a:t>
            </a:r>
            <a:r>
              <a:rPr lang="zh-TW" altLang="zh-TW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強項</a:t>
            </a:r>
            <a:r>
              <a:rPr lang="zh-TW" altLang="en-US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科目</a:t>
            </a:r>
            <a:r>
              <a:rPr lang="zh-TW" altLang="zh-TW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採計考科</a:t>
            </a:r>
            <a:r>
              <a:rPr lang="zh-TW" altLang="zh-TW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匹配</a:t>
            </a:r>
            <a:r>
              <a:rPr lang="zh-TW" altLang="en-US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度</a:t>
            </a:r>
            <a:endParaRPr lang="en-US" altLang="zh-TW" sz="18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AF301A7-CAFC-4A49-81A9-35B7D071E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43253"/>
            <a:ext cx="9144000" cy="40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>
            <a:extLst>
              <a:ext uri="{FF2B5EF4-FFF2-40B4-BE49-F238E27FC236}">
                <a16:creationId xmlns:a16="http://schemas.microsoft.com/office/drawing/2014/main" xmlns="" id="{0CADDB2D-7789-4779-818E-CF8C1C6F0229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CBB5C9-D934-45B7-9EAD-B030AEC5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66984" y="124009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AB4C693-6E1F-4A86-B0D5-408EFAE3DDE5}"/>
              </a:ext>
            </a:extLst>
          </p:cNvPr>
          <p:cNvSpPr/>
          <p:nvPr/>
        </p:nvSpPr>
        <p:spPr bwMode="auto">
          <a:xfrm>
            <a:off x="574007" y="344539"/>
            <a:ext cx="8330339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u="none" strike="noStrike" dirty="0">
                <a:effectLst/>
              </a:rPr>
              <a:t>國立清華大學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重要考科與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級分分佈</a:t>
            </a:r>
            <a:endParaRPr lang="zh-TW" altLang="en-US" sz="3600" dirty="0">
              <a:solidFill>
                <a:srgbClr val="955899"/>
              </a:solidFill>
              <a:effectLst/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F90A5B65-B4C2-4224-B4F1-E19313833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422700"/>
              </p:ext>
            </p:extLst>
          </p:nvPr>
        </p:nvGraphicFramePr>
        <p:xfrm>
          <a:off x="837483" y="1170011"/>
          <a:ext cx="7469033" cy="443898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703421">
                  <a:extLst>
                    <a:ext uri="{9D8B030D-6E8A-4147-A177-3AD203B41FA5}">
                      <a16:colId xmlns:a16="http://schemas.microsoft.com/office/drawing/2014/main" xmlns="" val="2343636"/>
                    </a:ext>
                  </a:extLst>
                </a:gridCol>
                <a:gridCol w="2207496">
                  <a:extLst>
                    <a:ext uri="{9D8B030D-6E8A-4147-A177-3AD203B41FA5}">
                      <a16:colId xmlns:a16="http://schemas.microsoft.com/office/drawing/2014/main" xmlns="" val="4120750076"/>
                    </a:ext>
                  </a:extLst>
                </a:gridCol>
                <a:gridCol w="1147204">
                  <a:extLst>
                    <a:ext uri="{9D8B030D-6E8A-4147-A177-3AD203B41FA5}">
                      <a16:colId xmlns:a16="http://schemas.microsoft.com/office/drawing/2014/main" xmlns="" val="3612212790"/>
                    </a:ext>
                  </a:extLst>
                </a:gridCol>
                <a:gridCol w="695274">
                  <a:extLst>
                    <a:ext uri="{9D8B030D-6E8A-4147-A177-3AD203B41FA5}">
                      <a16:colId xmlns:a16="http://schemas.microsoft.com/office/drawing/2014/main" xmlns="" val="381174461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048397607"/>
                    </a:ext>
                  </a:extLst>
                </a:gridCol>
                <a:gridCol w="347638">
                  <a:extLst>
                    <a:ext uri="{9D8B030D-6E8A-4147-A177-3AD203B41FA5}">
                      <a16:colId xmlns:a16="http://schemas.microsoft.com/office/drawing/2014/main" xmlns="" val="20854230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443457351"/>
                    </a:ext>
                  </a:extLst>
                </a:gridCol>
              </a:tblGrid>
              <a:tr h="2328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單科篩選或考科組則篩選統計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系組數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平均級分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最高級分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∼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最低級分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862263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1807021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12.10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0513502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11.44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483369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11.33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74697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26.63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3704218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52.71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993728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37.50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9738583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11.75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0626994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38.67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7959548"/>
                  </a:ext>
                </a:extLst>
              </a:tr>
              <a:tr h="11193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6.50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74585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3858462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160624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3343273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096391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4875048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0556226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36.00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36.00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8660155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0642620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8494584"/>
                  </a:ext>
                </a:extLst>
              </a:tr>
              <a:tr h="21140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國立清華大學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95" marR="6595" marT="6595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616323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6B442AF-791C-4784-975F-3369579C007F}"/>
              </a:ext>
            </a:extLst>
          </p:cNvPr>
          <p:cNvSpPr/>
          <p:nvPr/>
        </p:nvSpPr>
        <p:spPr>
          <a:xfrm>
            <a:off x="8486557" y="2057328"/>
            <a:ext cx="425669" cy="1836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2060"/>
                </a:solidFill>
              </a:rPr>
              <a:t>有些系無人報名</a:t>
            </a: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xmlns="" id="{103F5802-4B10-4DF4-8BEB-202A989A8CEF}"/>
              </a:ext>
            </a:extLst>
          </p:cNvPr>
          <p:cNvSpPr/>
          <p:nvPr/>
        </p:nvSpPr>
        <p:spPr>
          <a:xfrm>
            <a:off x="8285253" y="2029738"/>
            <a:ext cx="196593" cy="23648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2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>
            <a:extLst>
              <a:ext uri="{FF2B5EF4-FFF2-40B4-BE49-F238E27FC236}">
                <a16:creationId xmlns:a16="http://schemas.microsoft.com/office/drawing/2014/main" xmlns="" id="{CAA2D225-2D74-4C0C-B5CC-3A56671D662A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29B3DB-4E69-4CC6-9BEA-36F6BA8B5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66984" y="124009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DD333A9-5DCE-4504-99B5-5130F537B7F7}"/>
              </a:ext>
            </a:extLst>
          </p:cNvPr>
          <p:cNvSpPr/>
          <p:nvPr/>
        </p:nvSpPr>
        <p:spPr bwMode="auto">
          <a:xfrm>
            <a:off x="574007" y="344539"/>
            <a:ext cx="8330339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200" u="none" strike="noStrike" dirty="0">
                <a:effectLst/>
              </a:rPr>
              <a:t>國立陽明交通大學 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重要考科與</a:t>
            </a:r>
            <a:r>
              <a:rPr lang="zh-TW" altLang="en-US" sz="32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級分分佈</a:t>
            </a:r>
            <a:endParaRPr lang="zh-TW" altLang="en-US" sz="3200" dirty="0">
              <a:solidFill>
                <a:srgbClr val="955899"/>
              </a:solidFill>
              <a:effectLst/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7081F762-0CDE-4E04-BF6F-BFC4B4CE4FC6}"/>
              </a:ext>
            </a:extLst>
          </p:cNvPr>
          <p:cNvGraphicFramePr>
            <a:graphicFrameLocks noGrp="1"/>
          </p:cNvGraphicFramePr>
          <p:nvPr/>
        </p:nvGraphicFramePr>
        <p:xfrm>
          <a:off x="1145028" y="1203946"/>
          <a:ext cx="7568068" cy="4284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657280">
                  <a:extLst>
                    <a:ext uri="{9D8B030D-6E8A-4147-A177-3AD203B41FA5}">
                      <a16:colId xmlns:a16="http://schemas.microsoft.com/office/drawing/2014/main" xmlns="" val="356666680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xmlns="" val="1091646606"/>
                    </a:ext>
                  </a:extLst>
                </a:gridCol>
                <a:gridCol w="1116127">
                  <a:extLst>
                    <a:ext uri="{9D8B030D-6E8A-4147-A177-3AD203B41FA5}">
                      <a16:colId xmlns:a16="http://schemas.microsoft.com/office/drawing/2014/main" xmlns="" val="1309464443"/>
                    </a:ext>
                  </a:extLst>
                </a:gridCol>
                <a:gridCol w="676441">
                  <a:extLst>
                    <a:ext uri="{9D8B030D-6E8A-4147-A177-3AD203B41FA5}">
                      <a16:colId xmlns:a16="http://schemas.microsoft.com/office/drawing/2014/main" xmlns="" val="268897025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712781655"/>
                    </a:ext>
                  </a:extLst>
                </a:gridCol>
                <a:gridCol w="338220">
                  <a:extLst>
                    <a:ext uri="{9D8B030D-6E8A-4147-A177-3AD203B41FA5}">
                      <a16:colId xmlns:a16="http://schemas.microsoft.com/office/drawing/2014/main" xmlns="" val="9045111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366103268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單科篩選或考科組則篩選統計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系組數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平均級分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最高級分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∼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最低級分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6642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11.81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6757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39.25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45.00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20403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24.90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3351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12.80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19336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54.67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59.00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49.00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9917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12.33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88975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26.71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9931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13.60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46781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24.67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15346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41.50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42.00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41.00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97365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84349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41.00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41.00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41.00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2845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6987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國立陽明交通大學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069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6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>
            <a:extLst>
              <a:ext uri="{FF2B5EF4-FFF2-40B4-BE49-F238E27FC236}">
                <a16:creationId xmlns:a16="http://schemas.microsoft.com/office/drawing/2014/main" xmlns="" id="{CE2E4530-4503-44EA-AE6F-5FF95048BCE1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09A3FF-D8E0-4D47-81E1-AA10C9C53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66984" y="124009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109DF89-B122-44CA-8738-B84DE434416A}"/>
              </a:ext>
            </a:extLst>
          </p:cNvPr>
          <p:cNvSpPr/>
          <p:nvPr/>
        </p:nvSpPr>
        <p:spPr bwMode="auto">
          <a:xfrm>
            <a:off x="574007" y="344539"/>
            <a:ext cx="8330339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u="none" strike="noStrike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國立成功大學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重要考科與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級分分佈</a:t>
            </a:r>
            <a:endParaRPr lang="zh-TW" altLang="en-US" sz="3600" b="1" dirty="0">
              <a:solidFill>
                <a:srgbClr val="955899"/>
              </a:solidFill>
              <a:effectLst/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659DF2BE-5C64-4C2E-8D94-0B8A72810AFB}"/>
              </a:ext>
            </a:extLst>
          </p:cNvPr>
          <p:cNvGraphicFramePr>
            <a:graphicFrameLocks noGrp="1"/>
          </p:cNvGraphicFramePr>
          <p:nvPr/>
        </p:nvGraphicFramePr>
        <p:xfrm>
          <a:off x="1319252" y="1185016"/>
          <a:ext cx="7200901" cy="448640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638611">
                  <a:extLst>
                    <a:ext uri="{9D8B030D-6E8A-4147-A177-3AD203B41FA5}">
                      <a16:colId xmlns:a16="http://schemas.microsoft.com/office/drawing/2014/main" xmlns="" val="3833009680"/>
                    </a:ext>
                  </a:extLst>
                </a:gridCol>
                <a:gridCol w="2123506">
                  <a:extLst>
                    <a:ext uri="{9D8B030D-6E8A-4147-A177-3AD203B41FA5}">
                      <a16:colId xmlns:a16="http://schemas.microsoft.com/office/drawing/2014/main" xmlns="" val="1366586858"/>
                    </a:ext>
                  </a:extLst>
                </a:gridCol>
                <a:gridCol w="1103554">
                  <a:extLst>
                    <a:ext uri="{9D8B030D-6E8A-4147-A177-3AD203B41FA5}">
                      <a16:colId xmlns:a16="http://schemas.microsoft.com/office/drawing/2014/main" xmlns="" val="1156003261"/>
                    </a:ext>
                  </a:extLst>
                </a:gridCol>
                <a:gridCol w="668820">
                  <a:extLst>
                    <a:ext uri="{9D8B030D-6E8A-4147-A177-3AD203B41FA5}">
                      <a16:colId xmlns:a16="http://schemas.microsoft.com/office/drawing/2014/main" xmlns="" val="243580042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018194"/>
                    </a:ext>
                  </a:extLst>
                </a:gridCol>
                <a:gridCol w="334410">
                  <a:extLst>
                    <a:ext uri="{9D8B030D-6E8A-4147-A177-3AD203B41FA5}">
                      <a16:colId xmlns:a16="http://schemas.microsoft.com/office/drawing/2014/main" xmlns="" val="420575462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4228103666"/>
                    </a:ext>
                  </a:extLst>
                </a:gridCol>
              </a:tblGrid>
              <a:tr h="20240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單科篩選或考科組則篩選統計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系組數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平均級分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最高級分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∼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最低級分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90899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12.28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0344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50.48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29393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12.59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321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809612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11.25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31130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25.45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40167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40.13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43.00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72645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24.80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225126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12.40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007867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16.67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736267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37.50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83679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51409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06107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5716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95414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54310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國立成功大學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05" marR="7605" marT="7605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0754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36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>
            <a:extLst>
              <a:ext uri="{FF2B5EF4-FFF2-40B4-BE49-F238E27FC236}">
                <a16:creationId xmlns:a16="http://schemas.microsoft.com/office/drawing/2014/main" xmlns="" id="{DD46F149-A890-4ADD-8C43-202AA29B89DC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E210A6-5768-4798-99F3-09371F63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55810" y="18002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EADF86D-3469-4F6A-A399-DBE5716649FB}"/>
              </a:ext>
            </a:extLst>
          </p:cNvPr>
          <p:cNvSpPr/>
          <p:nvPr/>
        </p:nvSpPr>
        <p:spPr bwMode="auto">
          <a:xfrm>
            <a:off x="574007" y="344539"/>
            <a:ext cx="8330339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u="none" strike="noStrike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國立中興大學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重要考科與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級分分佈</a:t>
            </a:r>
            <a:endParaRPr lang="zh-TW" altLang="en-US" sz="3600" b="1" dirty="0">
              <a:solidFill>
                <a:srgbClr val="955899"/>
              </a:solidFill>
              <a:effectLst/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C3B91F4B-4EC5-4F12-8FAC-30D6C82FDC21}"/>
              </a:ext>
            </a:extLst>
          </p:cNvPr>
          <p:cNvGraphicFramePr>
            <a:graphicFrameLocks noGrp="1"/>
          </p:cNvGraphicFramePr>
          <p:nvPr/>
        </p:nvGraphicFramePr>
        <p:xfrm>
          <a:off x="1005756" y="1261531"/>
          <a:ext cx="7636272" cy="429027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702870">
                  <a:extLst>
                    <a:ext uri="{9D8B030D-6E8A-4147-A177-3AD203B41FA5}">
                      <a16:colId xmlns:a16="http://schemas.microsoft.com/office/drawing/2014/main" xmlns="" val="2962457775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xmlns="" val="384596388"/>
                    </a:ext>
                  </a:extLst>
                </a:gridCol>
                <a:gridCol w="1146830">
                  <a:extLst>
                    <a:ext uri="{9D8B030D-6E8A-4147-A177-3AD203B41FA5}">
                      <a16:colId xmlns:a16="http://schemas.microsoft.com/office/drawing/2014/main" xmlns="" val="2953992427"/>
                    </a:ext>
                  </a:extLst>
                </a:gridCol>
                <a:gridCol w="695048">
                  <a:extLst>
                    <a:ext uri="{9D8B030D-6E8A-4147-A177-3AD203B41FA5}">
                      <a16:colId xmlns:a16="http://schemas.microsoft.com/office/drawing/2014/main" xmlns="" val="244528591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986015942"/>
                    </a:ext>
                  </a:extLst>
                </a:gridCol>
                <a:gridCol w="347524">
                  <a:extLst>
                    <a:ext uri="{9D8B030D-6E8A-4147-A177-3AD203B41FA5}">
                      <a16:colId xmlns:a16="http://schemas.microsoft.com/office/drawing/2014/main" xmlns="" val="264835292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2654428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單科篩選或考科組則篩選統計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系組數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平均級分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最高級分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∼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最低級分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6376926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10.50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1246078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10.38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4088956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10.87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100357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44.67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49.00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29251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11.88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217071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23.50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79584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22.83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9218748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900033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37.67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34.00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4863993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13.67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056600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42.50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45.00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441157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5999611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5866960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7440767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45.00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45.00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45.00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625403"/>
                  </a:ext>
                </a:extLst>
              </a:tr>
              <a:tr h="25464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國立中興大學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21.00 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3017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6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>
            <a:extLst>
              <a:ext uri="{FF2B5EF4-FFF2-40B4-BE49-F238E27FC236}">
                <a16:creationId xmlns:a16="http://schemas.microsoft.com/office/drawing/2014/main" xmlns="" id="{98420BF0-D573-495C-9B15-4C277C9A6D59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E9A76B-4011-4F27-9586-B84A49207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66984" y="124009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C1DBADA-9006-42B4-8A3F-A2D8158F21AF}"/>
              </a:ext>
            </a:extLst>
          </p:cNvPr>
          <p:cNvSpPr/>
          <p:nvPr/>
        </p:nvSpPr>
        <p:spPr bwMode="auto">
          <a:xfrm>
            <a:off x="574007" y="344539"/>
            <a:ext cx="8330339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u="none" strike="noStrike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國立中央大學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重要考科與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級分分佈</a:t>
            </a:r>
            <a:endParaRPr lang="zh-TW" altLang="en-US" sz="3600" b="1" dirty="0">
              <a:solidFill>
                <a:srgbClr val="955899"/>
              </a:solidFill>
              <a:effectLst/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03493B50-3C6E-4031-9283-02AC97FAB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305769"/>
              </p:ext>
            </p:extLst>
          </p:nvPr>
        </p:nvGraphicFramePr>
        <p:xfrm>
          <a:off x="1033877" y="1209421"/>
          <a:ext cx="7251378" cy="41610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662755">
                  <a:extLst>
                    <a:ext uri="{9D8B030D-6E8A-4147-A177-3AD203B41FA5}">
                      <a16:colId xmlns:a16="http://schemas.microsoft.com/office/drawing/2014/main" xmlns="" val="1501450449"/>
                    </a:ext>
                  </a:extLst>
                </a:gridCol>
                <a:gridCol w="2154795">
                  <a:extLst>
                    <a:ext uri="{9D8B030D-6E8A-4147-A177-3AD203B41FA5}">
                      <a16:colId xmlns:a16="http://schemas.microsoft.com/office/drawing/2014/main" xmlns="" val="3394772785"/>
                    </a:ext>
                  </a:extLst>
                </a:gridCol>
                <a:gridCol w="1119815">
                  <a:extLst>
                    <a:ext uri="{9D8B030D-6E8A-4147-A177-3AD203B41FA5}">
                      <a16:colId xmlns:a16="http://schemas.microsoft.com/office/drawing/2014/main" xmlns="" val="3063711059"/>
                    </a:ext>
                  </a:extLst>
                </a:gridCol>
                <a:gridCol w="678676">
                  <a:extLst>
                    <a:ext uri="{9D8B030D-6E8A-4147-A177-3AD203B41FA5}">
                      <a16:colId xmlns:a16="http://schemas.microsoft.com/office/drawing/2014/main" xmlns="" val="19213064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3512457978"/>
                    </a:ext>
                  </a:extLst>
                </a:gridCol>
                <a:gridCol w="339337">
                  <a:extLst>
                    <a:ext uri="{9D8B030D-6E8A-4147-A177-3AD203B41FA5}">
                      <a16:colId xmlns:a16="http://schemas.microsoft.com/office/drawing/2014/main" xmlns="" val="251519994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122057460"/>
                    </a:ext>
                  </a:extLst>
                </a:gridCol>
              </a:tblGrid>
              <a:tr h="2371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單科篩選或考科組則篩選統計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系組數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平均級分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最高級分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∼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最低級分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435645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11.38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0.00 </a:t>
                      </a:r>
                      <a:endParaRPr lang="en-US" altLang="zh-TW" sz="12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7836857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9.92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0.00 </a:t>
                      </a:r>
                      <a:endParaRPr lang="en-US" altLang="zh-TW" sz="12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3354889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11.44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0.00 </a:t>
                      </a:r>
                      <a:endParaRPr lang="en-US" altLang="zh-TW" sz="12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707042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23.75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5967043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33.25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557850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11.86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839187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39.17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7912959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20.33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2550884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12.33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839475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459502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24.50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15890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8915800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4486195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085380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43.00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6041018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9664557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2081102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963913"/>
                  </a:ext>
                </a:extLst>
              </a:tr>
              <a:tr h="20652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國立中央大學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0263965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32133FF-8E43-44F4-80B6-D0047BD89AB8}"/>
              </a:ext>
            </a:extLst>
          </p:cNvPr>
          <p:cNvSpPr/>
          <p:nvPr/>
        </p:nvSpPr>
        <p:spPr>
          <a:xfrm>
            <a:off x="8465671" y="1347880"/>
            <a:ext cx="425669" cy="1836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2060"/>
                </a:solidFill>
              </a:rPr>
              <a:t>有些系無人報名</a:t>
            </a: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xmlns="" id="{CDCB9790-1613-4A86-A840-57F5CAB79770}"/>
              </a:ext>
            </a:extLst>
          </p:cNvPr>
          <p:cNvSpPr/>
          <p:nvPr/>
        </p:nvSpPr>
        <p:spPr>
          <a:xfrm>
            <a:off x="8285255" y="1639614"/>
            <a:ext cx="196593" cy="23648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>
            <a:extLst>
              <a:ext uri="{FF2B5EF4-FFF2-40B4-BE49-F238E27FC236}">
                <a16:creationId xmlns:a16="http://schemas.microsoft.com/office/drawing/2014/main" xmlns="" id="{8B7DC9D9-CFCC-4927-9339-11E0EBC90BDF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A13BE7-B5E2-4E7F-9991-233A6CFDE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55810" y="18002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B7E8B14-4739-4F91-BC65-81780F6559CF}"/>
              </a:ext>
            </a:extLst>
          </p:cNvPr>
          <p:cNvSpPr/>
          <p:nvPr/>
        </p:nvSpPr>
        <p:spPr bwMode="auto">
          <a:xfrm>
            <a:off x="574007" y="344539"/>
            <a:ext cx="8330339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latin typeface="Adobe 繁黑體 Std B" pitchFamily="34" charset="-120"/>
                <a:ea typeface="Adobe 繁黑體 Std B" pitchFamily="34" charset="-120"/>
              </a:rPr>
              <a:t>國立中正大學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重要考科與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級分分佈</a:t>
            </a:r>
            <a:endParaRPr lang="zh-TW" altLang="en-US" sz="3600" b="1" dirty="0">
              <a:effectLst/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85CF8F2F-6507-4C77-BCB3-E17B4501C676}"/>
              </a:ext>
            </a:extLst>
          </p:cNvPr>
          <p:cNvGraphicFramePr>
            <a:graphicFrameLocks noGrp="1"/>
          </p:cNvGraphicFramePr>
          <p:nvPr/>
        </p:nvGraphicFramePr>
        <p:xfrm>
          <a:off x="1141280" y="1261531"/>
          <a:ext cx="7307729" cy="426767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678488">
                  <a:extLst>
                    <a:ext uri="{9D8B030D-6E8A-4147-A177-3AD203B41FA5}">
                      <a16:colId xmlns:a16="http://schemas.microsoft.com/office/drawing/2014/main" xmlns="" val="3343184692"/>
                    </a:ext>
                  </a:extLst>
                </a:gridCol>
                <a:gridCol w="2175184">
                  <a:extLst>
                    <a:ext uri="{9D8B030D-6E8A-4147-A177-3AD203B41FA5}">
                      <a16:colId xmlns:a16="http://schemas.microsoft.com/office/drawing/2014/main" xmlns="" val="3791890300"/>
                    </a:ext>
                  </a:extLst>
                </a:gridCol>
                <a:gridCol w="1130411">
                  <a:extLst>
                    <a:ext uri="{9D8B030D-6E8A-4147-A177-3AD203B41FA5}">
                      <a16:colId xmlns:a16="http://schemas.microsoft.com/office/drawing/2014/main" xmlns="" val="215257581"/>
                    </a:ext>
                  </a:extLst>
                </a:gridCol>
                <a:gridCol w="685097">
                  <a:extLst>
                    <a:ext uri="{9D8B030D-6E8A-4147-A177-3AD203B41FA5}">
                      <a16:colId xmlns:a16="http://schemas.microsoft.com/office/drawing/2014/main" xmlns="" val="197062589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1654609155"/>
                    </a:ext>
                  </a:extLst>
                </a:gridCol>
                <a:gridCol w="342549">
                  <a:extLst>
                    <a:ext uri="{9D8B030D-6E8A-4147-A177-3AD203B41FA5}">
                      <a16:colId xmlns:a16="http://schemas.microsoft.com/office/drawing/2014/main" xmlns="" val="14959877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789728684"/>
                    </a:ext>
                  </a:extLst>
                </a:gridCol>
              </a:tblGrid>
              <a:tr h="29162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單科篩選或考科組則篩選統計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系組數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平均級分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最高級分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∼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最低級分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17249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10.35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267020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8.11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8390521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9.75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501885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12.13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7070459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22.50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4721222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11.83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9313912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0199462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48.20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0016563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18.67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1678402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49.33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4645454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3451417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3470387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9025244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720389"/>
                  </a:ext>
                </a:extLst>
              </a:tr>
              <a:tr h="14020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4658679"/>
                  </a:ext>
                </a:extLst>
              </a:tr>
              <a:tr h="2523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國立中正大學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71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0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>
            <a:extLst>
              <a:ext uri="{FF2B5EF4-FFF2-40B4-BE49-F238E27FC236}">
                <a16:creationId xmlns:a16="http://schemas.microsoft.com/office/drawing/2014/main" xmlns="" id="{A3C58739-157F-4284-BFBE-4F934EC18652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E30C03-15D1-4910-85B6-73367464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55810" y="18002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E93839A-3211-4AE7-8B02-E965531B70B7}"/>
              </a:ext>
            </a:extLst>
          </p:cNvPr>
          <p:cNvSpPr/>
          <p:nvPr/>
        </p:nvSpPr>
        <p:spPr bwMode="auto">
          <a:xfrm>
            <a:off x="574007" y="344539"/>
            <a:ext cx="8330339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輔仁大學</a:t>
            </a:r>
            <a:r>
              <a:rPr lang="zh-TW" altLang="en-US" sz="3600" b="1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重要考科與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級分分佈</a:t>
            </a:r>
            <a:endParaRPr lang="zh-TW" altLang="en-US" sz="3600" b="1" dirty="0">
              <a:effectLst/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27A38730-71B9-4852-88BB-F7BC4C00D01D}"/>
              </a:ext>
            </a:extLst>
          </p:cNvPr>
          <p:cNvGraphicFramePr>
            <a:graphicFrameLocks noGrp="1"/>
          </p:cNvGraphicFramePr>
          <p:nvPr/>
        </p:nvGraphicFramePr>
        <p:xfrm>
          <a:off x="667201" y="1261531"/>
          <a:ext cx="7926813" cy="416911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847989">
                  <a:extLst>
                    <a:ext uri="{9D8B030D-6E8A-4147-A177-3AD203B41FA5}">
                      <a16:colId xmlns:a16="http://schemas.microsoft.com/office/drawing/2014/main" xmlns="" val="3147467304"/>
                    </a:ext>
                  </a:extLst>
                </a:gridCol>
                <a:gridCol w="2394842">
                  <a:extLst>
                    <a:ext uri="{9D8B030D-6E8A-4147-A177-3AD203B41FA5}">
                      <a16:colId xmlns:a16="http://schemas.microsoft.com/office/drawing/2014/main" xmlns="" val="2115328218"/>
                    </a:ext>
                  </a:extLst>
                </a:gridCol>
                <a:gridCol w="1244564">
                  <a:extLst>
                    <a:ext uri="{9D8B030D-6E8A-4147-A177-3AD203B41FA5}">
                      <a16:colId xmlns:a16="http://schemas.microsoft.com/office/drawing/2014/main" xmlns="" val="2914416343"/>
                    </a:ext>
                  </a:extLst>
                </a:gridCol>
                <a:gridCol w="754280">
                  <a:extLst>
                    <a:ext uri="{9D8B030D-6E8A-4147-A177-3AD203B41FA5}">
                      <a16:colId xmlns:a16="http://schemas.microsoft.com/office/drawing/2014/main" xmlns="" val="3386212096"/>
                    </a:ext>
                  </a:extLst>
                </a:gridCol>
                <a:gridCol w="659997">
                  <a:extLst>
                    <a:ext uri="{9D8B030D-6E8A-4147-A177-3AD203B41FA5}">
                      <a16:colId xmlns:a16="http://schemas.microsoft.com/office/drawing/2014/main" xmlns="" val="687331301"/>
                    </a:ext>
                  </a:extLst>
                </a:gridCol>
                <a:gridCol w="377141">
                  <a:extLst>
                    <a:ext uri="{9D8B030D-6E8A-4147-A177-3AD203B41FA5}">
                      <a16:colId xmlns:a16="http://schemas.microsoft.com/office/drawing/2014/main" xmlns="" val="423868838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250543858"/>
                    </a:ext>
                  </a:extLst>
                </a:gridCol>
              </a:tblGrid>
              <a:tr h="2811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單科篩選或考科組則篩選統計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系組數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平均級分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最高級分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∼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最低級分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02777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9.26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1822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11.08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089224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10.13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9048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8.25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1145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15.25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26145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23.25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6263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34.75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371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21.75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54514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7.33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2111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10.33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466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26.33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5916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12.33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74868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48041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29.50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737815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34276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17.50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8068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13616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輔仁大學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26" marR="7226" marT="7226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7430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7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1D8C35A-AC86-4961-BD13-A3D564E6F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>
            <a:extLst>
              <a:ext uri="{FF2B5EF4-FFF2-40B4-BE49-F238E27FC236}">
                <a16:creationId xmlns:a16="http://schemas.microsoft.com/office/drawing/2014/main" xmlns="" id="{CC875530-AC0C-4E5A-8944-DAF93278C22F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B41F89-CE4A-4322-BEA0-256425A9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55810" y="18002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E453BE7-F923-4A1B-BCC7-D3B382800062}"/>
              </a:ext>
            </a:extLst>
          </p:cNvPr>
          <p:cNvSpPr/>
          <p:nvPr/>
        </p:nvSpPr>
        <p:spPr bwMode="auto">
          <a:xfrm>
            <a:off x="574007" y="344539"/>
            <a:ext cx="8330339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淡江大學</a:t>
            </a:r>
            <a:r>
              <a:rPr lang="zh-TW" altLang="en-US" sz="3600" b="1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重要考科與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級分分佈</a:t>
            </a:r>
            <a:endParaRPr lang="zh-TW" altLang="en-US" sz="3600" b="1" dirty="0">
              <a:effectLst/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E3878C0F-2C91-43DA-A739-1FC363C7ADC5}"/>
              </a:ext>
            </a:extLst>
          </p:cNvPr>
          <p:cNvGraphicFramePr>
            <a:graphicFrameLocks noGrp="1"/>
          </p:cNvGraphicFramePr>
          <p:nvPr/>
        </p:nvGraphicFramePr>
        <p:xfrm>
          <a:off x="735560" y="1271360"/>
          <a:ext cx="7959188" cy="39345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80389">
                  <a:extLst>
                    <a:ext uri="{9D8B030D-6E8A-4147-A177-3AD203B41FA5}">
                      <a16:colId xmlns:a16="http://schemas.microsoft.com/office/drawing/2014/main" xmlns="" val="2470308588"/>
                    </a:ext>
                  </a:extLst>
                </a:gridCol>
                <a:gridCol w="3111211">
                  <a:extLst>
                    <a:ext uri="{9D8B030D-6E8A-4147-A177-3AD203B41FA5}">
                      <a16:colId xmlns:a16="http://schemas.microsoft.com/office/drawing/2014/main" xmlns="" val="2197911456"/>
                    </a:ext>
                  </a:extLst>
                </a:gridCol>
                <a:gridCol w="993063">
                  <a:extLst>
                    <a:ext uri="{9D8B030D-6E8A-4147-A177-3AD203B41FA5}">
                      <a16:colId xmlns:a16="http://schemas.microsoft.com/office/drawing/2014/main" xmlns="" val="2260647563"/>
                    </a:ext>
                  </a:extLst>
                </a:gridCol>
                <a:gridCol w="753905">
                  <a:extLst>
                    <a:ext uri="{9D8B030D-6E8A-4147-A177-3AD203B41FA5}">
                      <a16:colId xmlns:a16="http://schemas.microsoft.com/office/drawing/2014/main" xmlns="" val="1667585683"/>
                    </a:ext>
                  </a:extLst>
                </a:gridCol>
                <a:gridCol w="659667">
                  <a:extLst>
                    <a:ext uri="{9D8B030D-6E8A-4147-A177-3AD203B41FA5}">
                      <a16:colId xmlns:a16="http://schemas.microsoft.com/office/drawing/2014/main" xmlns="" val="1954249630"/>
                    </a:ext>
                  </a:extLst>
                </a:gridCol>
                <a:gridCol w="376953">
                  <a:extLst>
                    <a:ext uri="{9D8B030D-6E8A-4147-A177-3AD203B41FA5}">
                      <a16:colId xmlns:a16="http://schemas.microsoft.com/office/drawing/2014/main" xmlns="" val="104223991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3851063723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單科篩選或考科組則篩選統計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系組數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平均級分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最高級分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∼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最低級分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37922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淡江大學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5.87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49761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淡江大學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9.10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54220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淡江大學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41920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淡江大學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8.86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90118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淡江大學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34516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淡江大學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6.20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91499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淡江大學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14.50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30478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淡江大學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6730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淡江大學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25520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淡江大學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70619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淡江大學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061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淡江大學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7025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23.55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8569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0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8">
            <a:extLst>
              <a:ext uri="{FF2B5EF4-FFF2-40B4-BE49-F238E27FC236}">
                <a16:creationId xmlns:a16="http://schemas.microsoft.com/office/drawing/2014/main" xmlns="" id="{ECBC139D-27A3-4F65-B30C-19B1B83E6E56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099236DF-5A1C-41E5-96F3-5FDB3E977F33}"/>
              </a:ext>
            </a:extLst>
          </p:cNvPr>
          <p:cNvGraphicFramePr>
            <a:graphicFrameLocks noGrp="1"/>
          </p:cNvGraphicFramePr>
          <p:nvPr/>
        </p:nvGraphicFramePr>
        <p:xfrm>
          <a:off x="859227" y="1271360"/>
          <a:ext cx="7822205" cy="347534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821430">
                  <a:extLst>
                    <a:ext uri="{9D8B030D-6E8A-4147-A177-3AD203B41FA5}">
                      <a16:colId xmlns:a16="http://schemas.microsoft.com/office/drawing/2014/main" xmlns="" val="2208871839"/>
                    </a:ext>
                  </a:extLst>
                </a:gridCol>
                <a:gridCol w="2360425">
                  <a:extLst>
                    <a:ext uri="{9D8B030D-6E8A-4147-A177-3AD203B41FA5}">
                      <a16:colId xmlns:a16="http://schemas.microsoft.com/office/drawing/2014/main" xmlns="" val="278091604"/>
                    </a:ext>
                  </a:extLst>
                </a:gridCol>
                <a:gridCol w="1226678">
                  <a:extLst>
                    <a:ext uri="{9D8B030D-6E8A-4147-A177-3AD203B41FA5}">
                      <a16:colId xmlns:a16="http://schemas.microsoft.com/office/drawing/2014/main" xmlns="" val="3857359338"/>
                    </a:ext>
                  </a:extLst>
                </a:gridCol>
                <a:gridCol w="743441">
                  <a:extLst>
                    <a:ext uri="{9D8B030D-6E8A-4147-A177-3AD203B41FA5}">
                      <a16:colId xmlns:a16="http://schemas.microsoft.com/office/drawing/2014/main" xmlns="" val="2107628942"/>
                    </a:ext>
                  </a:extLst>
                </a:gridCol>
                <a:gridCol w="650511">
                  <a:extLst>
                    <a:ext uri="{9D8B030D-6E8A-4147-A177-3AD203B41FA5}">
                      <a16:colId xmlns:a16="http://schemas.microsoft.com/office/drawing/2014/main" xmlns="" val="3121247276"/>
                    </a:ext>
                  </a:extLst>
                </a:gridCol>
                <a:gridCol w="371720">
                  <a:extLst>
                    <a:ext uri="{9D8B030D-6E8A-4147-A177-3AD203B41FA5}">
                      <a16:colId xmlns:a16="http://schemas.microsoft.com/office/drawing/2014/main" xmlns="" val="9600988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1347239578"/>
                    </a:ext>
                  </a:extLst>
                </a:gridCol>
              </a:tblGrid>
              <a:tr h="3073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單科篩選或考科組則篩選統計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系組數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平均級分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最高級分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∼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最低級分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70999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東吳大學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8.54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1560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東吳大學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10.18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38600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東吳大學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11.50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7057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東吳大學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3879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東吳大學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7.50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53176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東吳大學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3910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東吳大學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B+</a:t>
                      </a:r>
                      <a:r>
                        <a:rPr lang="zh-TW" altLang="en-US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60067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東吳大學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24013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東吳大學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17448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東吳大學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2240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東吳大學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b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413412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ACDAEB-B841-455C-9C71-4DD7FA58E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55810" y="18002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D55AF72-CCBF-41E8-B106-DB6DF1ABEA7C}"/>
              </a:ext>
            </a:extLst>
          </p:cNvPr>
          <p:cNvSpPr/>
          <p:nvPr/>
        </p:nvSpPr>
        <p:spPr bwMode="auto">
          <a:xfrm>
            <a:off x="574007" y="344539"/>
            <a:ext cx="8330339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東吳大學</a:t>
            </a:r>
            <a:r>
              <a:rPr lang="zh-TW" altLang="en-US" sz="3600" b="1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重要考科與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級分分佈</a:t>
            </a:r>
            <a:endParaRPr lang="zh-TW" altLang="en-US" sz="3600" b="1" dirty="0">
              <a:effectLst/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313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>
            <a:extLst>
              <a:ext uri="{FF2B5EF4-FFF2-40B4-BE49-F238E27FC236}">
                <a16:creationId xmlns:a16="http://schemas.microsoft.com/office/drawing/2014/main" xmlns="" id="{515EB81A-BE27-46F2-AB91-3981EB6B7861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0C4243-CECE-4739-8199-045238BA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55810" y="18002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4E377AF-C025-4AE1-BF19-B9605DFDD109}"/>
              </a:ext>
            </a:extLst>
          </p:cNvPr>
          <p:cNvSpPr/>
          <p:nvPr/>
        </p:nvSpPr>
        <p:spPr bwMode="auto">
          <a:xfrm>
            <a:off x="574007" y="344539"/>
            <a:ext cx="8330339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逢甲大學</a:t>
            </a:r>
            <a:r>
              <a:rPr lang="zh-TW" altLang="en-US" sz="3600" b="1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重要考科與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級分分佈</a:t>
            </a:r>
            <a:endParaRPr lang="zh-TW" altLang="en-US" sz="3600" b="1" dirty="0">
              <a:effectLst/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AB1AB3B4-A83D-4334-AD11-D2013AAF889D}"/>
              </a:ext>
            </a:extLst>
          </p:cNvPr>
          <p:cNvGraphicFramePr>
            <a:graphicFrameLocks noGrp="1"/>
          </p:cNvGraphicFramePr>
          <p:nvPr/>
        </p:nvGraphicFramePr>
        <p:xfrm>
          <a:off x="574006" y="1271360"/>
          <a:ext cx="8071156" cy="410297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884636">
                  <a:extLst>
                    <a:ext uri="{9D8B030D-6E8A-4147-A177-3AD203B41FA5}">
                      <a16:colId xmlns:a16="http://schemas.microsoft.com/office/drawing/2014/main" xmlns="" val="2333296165"/>
                    </a:ext>
                  </a:extLst>
                </a:gridCol>
                <a:gridCol w="2442334">
                  <a:extLst>
                    <a:ext uri="{9D8B030D-6E8A-4147-A177-3AD203B41FA5}">
                      <a16:colId xmlns:a16="http://schemas.microsoft.com/office/drawing/2014/main" xmlns="" val="2443195403"/>
                    </a:ext>
                  </a:extLst>
                </a:gridCol>
                <a:gridCol w="1269244">
                  <a:extLst>
                    <a:ext uri="{9D8B030D-6E8A-4147-A177-3AD203B41FA5}">
                      <a16:colId xmlns:a16="http://schemas.microsoft.com/office/drawing/2014/main" xmlns="" val="71284358"/>
                    </a:ext>
                  </a:extLst>
                </a:gridCol>
                <a:gridCol w="769238">
                  <a:extLst>
                    <a:ext uri="{9D8B030D-6E8A-4147-A177-3AD203B41FA5}">
                      <a16:colId xmlns:a16="http://schemas.microsoft.com/office/drawing/2014/main" xmlns="" val="2312191958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xmlns="" val="2121468973"/>
                    </a:ext>
                  </a:extLst>
                </a:gridCol>
                <a:gridCol w="384620">
                  <a:extLst>
                    <a:ext uri="{9D8B030D-6E8A-4147-A177-3AD203B41FA5}">
                      <a16:colId xmlns:a16="http://schemas.microsoft.com/office/drawing/2014/main" xmlns="" val="284555028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4133128146"/>
                    </a:ext>
                  </a:extLst>
                </a:gridCol>
              </a:tblGrid>
              <a:tr h="32297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單科篩選或考科組則篩選統計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系組數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平均級分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最高級分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∼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最低級分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6354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23.55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9254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7.67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8532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22.75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49672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6.43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45774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38.14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3882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24.50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13266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6.33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24408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27.67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9200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29.67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36.00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20758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18.33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996704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10.67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1605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12.67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059002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13.67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359319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74690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逢甲大學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0594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99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>
            <a:extLst>
              <a:ext uri="{FF2B5EF4-FFF2-40B4-BE49-F238E27FC236}">
                <a16:creationId xmlns:a16="http://schemas.microsoft.com/office/drawing/2014/main" xmlns="" id="{04889E02-9481-42AF-BADA-37C49B68B249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8F95DE-E13D-4470-A42B-BB753549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55810" y="18002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5FD5725-EBA5-42F8-AAD3-863663E6A0A1}"/>
              </a:ext>
            </a:extLst>
          </p:cNvPr>
          <p:cNvSpPr/>
          <p:nvPr/>
        </p:nvSpPr>
        <p:spPr bwMode="auto">
          <a:xfrm>
            <a:off x="574007" y="344539"/>
            <a:ext cx="8330339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東海大學</a:t>
            </a:r>
            <a:r>
              <a:rPr lang="zh-TW" altLang="en-US" sz="3600" b="1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  <a:sym typeface="Wingdings"/>
              </a:rPr>
              <a:t>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重要考科與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級分分佈</a:t>
            </a:r>
            <a:endParaRPr lang="zh-TW" altLang="en-US" sz="3600" b="1" dirty="0">
              <a:effectLst/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2CAA082D-F79A-4C8D-86D8-26DD89029D08}"/>
              </a:ext>
            </a:extLst>
          </p:cNvPr>
          <p:cNvGraphicFramePr>
            <a:graphicFrameLocks noGrp="1"/>
          </p:cNvGraphicFramePr>
          <p:nvPr/>
        </p:nvGraphicFramePr>
        <p:xfrm>
          <a:off x="616375" y="1177909"/>
          <a:ext cx="8078373" cy="446192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886468">
                  <a:extLst>
                    <a:ext uri="{9D8B030D-6E8A-4147-A177-3AD203B41FA5}">
                      <a16:colId xmlns:a16="http://schemas.microsoft.com/office/drawing/2014/main" xmlns="" val="2850435646"/>
                    </a:ext>
                  </a:extLst>
                </a:gridCol>
                <a:gridCol w="2444708">
                  <a:extLst>
                    <a:ext uri="{9D8B030D-6E8A-4147-A177-3AD203B41FA5}">
                      <a16:colId xmlns:a16="http://schemas.microsoft.com/office/drawing/2014/main" xmlns="" val="4368875"/>
                    </a:ext>
                  </a:extLst>
                </a:gridCol>
                <a:gridCol w="1270478">
                  <a:extLst>
                    <a:ext uri="{9D8B030D-6E8A-4147-A177-3AD203B41FA5}">
                      <a16:colId xmlns:a16="http://schemas.microsoft.com/office/drawing/2014/main" xmlns="" val="3929571506"/>
                    </a:ext>
                  </a:extLst>
                </a:gridCol>
                <a:gridCol w="769987">
                  <a:extLst>
                    <a:ext uri="{9D8B030D-6E8A-4147-A177-3AD203B41FA5}">
                      <a16:colId xmlns:a16="http://schemas.microsoft.com/office/drawing/2014/main" xmlns="" val="1897170894"/>
                    </a:ext>
                  </a:extLst>
                </a:gridCol>
                <a:gridCol w="673739">
                  <a:extLst>
                    <a:ext uri="{9D8B030D-6E8A-4147-A177-3AD203B41FA5}">
                      <a16:colId xmlns:a16="http://schemas.microsoft.com/office/drawing/2014/main" xmlns="" val="1864257800"/>
                    </a:ext>
                  </a:extLst>
                </a:gridCol>
                <a:gridCol w="384993">
                  <a:extLst>
                    <a:ext uri="{9D8B030D-6E8A-4147-A177-3AD203B41FA5}">
                      <a16:colId xmlns:a16="http://schemas.microsoft.com/office/drawing/2014/main" xmlns="" val="280953743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231616847"/>
                    </a:ext>
                  </a:extLst>
                </a:gridCol>
              </a:tblGrid>
              <a:tr h="35792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單科篩選或考科組則篩選統計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系組數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平均級分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最高級分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∼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最低級分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78762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11.13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9150118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6.25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619681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19.50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16460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22.75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404741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11.25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32348205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8.33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198443126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26.67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35847116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16.33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33210713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10.50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282671179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387996288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3379854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32053855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24694886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42904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17526128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232644208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26896884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27647854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東海大學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/>
                </a:tc>
                <a:extLst>
                  <a:ext uri="{0D108BD9-81ED-4DB2-BD59-A6C34878D82A}">
                    <a16:rowId xmlns:a16="http://schemas.microsoft.com/office/drawing/2014/main" xmlns="" val="21888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14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18A6EB55-590A-4D9D-BF84-0611ED080D86}"/>
              </a:ext>
            </a:extLst>
          </p:cNvPr>
          <p:cNvGraphicFramePr>
            <a:graphicFrameLocks noGrp="1"/>
          </p:cNvGraphicFramePr>
          <p:nvPr/>
        </p:nvGraphicFramePr>
        <p:xfrm>
          <a:off x="574007" y="1261531"/>
          <a:ext cx="8143871" cy="437227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903097">
                  <a:extLst>
                    <a:ext uri="{9D8B030D-6E8A-4147-A177-3AD203B41FA5}">
                      <a16:colId xmlns:a16="http://schemas.microsoft.com/office/drawing/2014/main" xmlns="" val="1229088512"/>
                    </a:ext>
                  </a:extLst>
                </a:gridCol>
                <a:gridCol w="2466258">
                  <a:extLst>
                    <a:ext uri="{9D8B030D-6E8A-4147-A177-3AD203B41FA5}">
                      <a16:colId xmlns:a16="http://schemas.microsoft.com/office/drawing/2014/main" xmlns="" val="1938218700"/>
                    </a:ext>
                  </a:extLst>
                </a:gridCol>
                <a:gridCol w="1067259">
                  <a:extLst>
                    <a:ext uri="{9D8B030D-6E8A-4147-A177-3AD203B41FA5}">
                      <a16:colId xmlns:a16="http://schemas.microsoft.com/office/drawing/2014/main" xmlns="" val="3049013827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xmlns="" val="2018722288"/>
                    </a:ext>
                  </a:extLst>
                </a:gridCol>
                <a:gridCol w="826809">
                  <a:extLst>
                    <a:ext uri="{9D8B030D-6E8A-4147-A177-3AD203B41FA5}">
                      <a16:colId xmlns:a16="http://schemas.microsoft.com/office/drawing/2014/main" xmlns="" val="1773152552"/>
                    </a:ext>
                  </a:extLst>
                </a:gridCol>
                <a:gridCol w="282976">
                  <a:extLst>
                    <a:ext uri="{9D8B030D-6E8A-4147-A177-3AD203B41FA5}">
                      <a16:colId xmlns:a16="http://schemas.microsoft.com/office/drawing/2014/main" xmlns="" val="2406060244"/>
                    </a:ext>
                  </a:extLst>
                </a:gridCol>
                <a:gridCol w="753410">
                  <a:extLst>
                    <a:ext uri="{9D8B030D-6E8A-4147-A177-3AD203B41FA5}">
                      <a16:colId xmlns:a16="http://schemas.microsoft.com/office/drawing/2014/main" xmlns="" val="1724936825"/>
                    </a:ext>
                  </a:extLst>
                </a:gridCol>
              </a:tblGrid>
              <a:tr h="26827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單科篩選或考科組則篩選統計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系組數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平均級分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最高級分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∼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最低級分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58754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10.64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00765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7.80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27063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000686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9.29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524619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16.40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50647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21.33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4049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28.33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94443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16.50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90276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08126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20.50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2133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91653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9467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404077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094765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58927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19093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30084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87149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中原大學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83" marR="6883" marT="6883" marB="0" anchor="b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5763530"/>
                  </a:ext>
                </a:extLst>
              </a:tr>
            </a:tbl>
          </a:graphicData>
        </a:graphic>
      </p:graphicFrame>
      <p:sp>
        <p:nvSpPr>
          <p:cNvPr id="3" name="圓角矩形 8">
            <a:extLst>
              <a:ext uri="{FF2B5EF4-FFF2-40B4-BE49-F238E27FC236}">
                <a16:creationId xmlns:a16="http://schemas.microsoft.com/office/drawing/2014/main" xmlns="" id="{94E6128E-EA06-4B63-A219-D67288B20D87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F6696A1-898C-4F26-AD7E-3883727B1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55810" y="18002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20F6FB6-C442-418B-93D8-B7B86EC96FF2}"/>
              </a:ext>
            </a:extLst>
          </p:cNvPr>
          <p:cNvSpPr/>
          <p:nvPr/>
        </p:nvSpPr>
        <p:spPr bwMode="auto">
          <a:xfrm>
            <a:off x="574007" y="344539"/>
            <a:ext cx="8330339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中原大學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重要考科與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級分分佈</a:t>
            </a:r>
            <a:endParaRPr lang="zh-TW" altLang="en-US" sz="3600" b="1" dirty="0">
              <a:effectLst/>
              <a:latin typeface="Adobe 繁黑體 Std B" pitchFamily="34" charset="-120"/>
              <a:ea typeface="Adobe 繁黑體 Std B" pitchFamily="34" charset="-12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139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8">
            <a:extLst>
              <a:ext uri="{FF2B5EF4-FFF2-40B4-BE49-F238E27FC236}">
                <a16:creationId xmlns:a16="http://schemas.microsoft.com/office/drawing/2014/main" xmlns="" id="{1C07E2B2-2BDA-439B-AC3A-4D78CA9D2C2B}"/>
              </a:ext>
            </a:extLst>
          </p:cNvPr>
          <p:cNvSpPr/>
          <p:nvPr/>
        </p:nvSpPr>
        <p:spPr>
          <a:xfrm>
            <a:off x="364409" y="1547223"/>
            <a:ext cx="4901274" cy="47864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8">
            <a:extLst>
              <a:ext uri="{FF2B5EF4-FFF2-40B4-BE49-F238E27FC236}">
                <a16:creationId xmlns:a16="http://schemas.microsoft.com/office/drawing/2014/main" xmlns="" id="{86C8A6AD-ECA2-4D76-887A-D5F41DDDF1D0}"/>
              </a:ext>
            </a:extLst>
          </p:cNvPr>
          <p:cNvSpPr/>
          <p:nvPr/>
        </p:nvSpPr>
        <p:spPr>
          <a:xfrm>
            <a:off x="364409" y="33471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8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D228747-560F-44B1-89AA-A47FAA6B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66984" y="124009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AA30A5C0-4357-870F-6FCC-46203867EBCF}"/>
              </a:ext>
            </a:extLst>
          </p:cNvPr>
          <p:cNvSpPr txBox="1"/>
          <p:nvPr/>
        </p:nvSpPr>
        <p:spPr>
          <a:xfrm>
            <a:off x="511009" y="1500455"/>
            <a:ext cx="8393336" cy="297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altLang="en-US" sz="3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你的</a:t>
            </a:r>
            <a:r>
              <a:rPr lang="zh-TW" altLang="zh-TW" sz="3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強項匹配</a:t>
            </a:r>
            <a:r>
              <a:rPr lang="zh-TW" altLang="en-US" sz="3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校系採計</a:t>
            </a:r>
            <a:endParaRPr lang="en-US" altLang="zh-TW" sz="3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36575" lvl="0" indent="-174625">
              <a:spcBef>
                <a:spcPts val="60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altLang="zh-TW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• </a:t>
            </a:r>
            <a:r>
              <a:rPr lang="zh-TW" altLang="zh-TW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若你的優勢科目與自己預計申請學校的採計組合匹配，則能更有把握錄取；</a:t>
            </a:r>
            <a:r>
              <a:rPr lang="zh-TW" altLang="en-US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進入校系就讀更駕輕就熟</a:t>
            </a:r>
            <a:r>
              <a:rPr lang="zh-TW" altLang="zh-TW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1950" lvl="0" indent="-361950">
              <a:spcBef>
                <a:spcPts val="600"/>
              </a:spcBef>
              <a:spcAft>
                <a:spcPts val="800"/>
              </a:spcAft>
              <a:buFont typeface="+mj-lt"/>
              <a:buAutoNum type="arabicPeriod" startAt="2"/>
              <a:tabLst>
                <a:tab pos="361950" algn="l"/>
              </a:tabLst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159AF9F0-2DD5-4E63-BC67-88734A5A9683}"/>
              </a:ext>
            </a:extLst>
          </p:cNvPr>
          <p:cNvSpPr txBox="1"/>
          <p:nvPr/>
        </p:nvSpPr>
        <p:spPr>
          <a:xfrm>
            <a:off x="1316421" y="715989"/>
            <a:ext cx="7587924" cy="40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800"/>
              </a:spcAft>
            </a:pPr>
            <a:r>
              <a:rPr lang="zh-TW" altLang="en-US" sz="3600" b="1" kern="100" dirty="0">
                <a:effectLst/>
                <a:latin typeface="Aptos" panose="020B00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600" b="1" kern="100" dirty="0">
                <a:effectLst/>
                <a:latin typeface="Aptos" panose="020B00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選系提出以下幾點建議</a:t>
            </a:r>
            <a:endParaRPr lang="zh-TW" altLang="zh-TW" sz="3200" kern="100" dirty="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406830" y="218380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241850" y="254850"/>
            <a:ext cx="7131334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申請</a:t>
            </a:r>
            <a:r>
              <a:rPr lang="en-US" altLang="zh-TW" sz="32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6</a:t>
            </a:r>
            <a:r>
              <a:rPr lang="zh-TW" altLang="en-US" sz="32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個志願選填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99269C9B-E742-447C-A396-7A35688FE15E}"/>
              </a:ext>
            </a:extLst>
          </p:cNvPr>
          <p:cNvSpPr txBox="1"/>
          <p:nvPr/>
        </p:nvSpPr>
        <p:spPr>
          <a:xfrm>
            <a:off x="1536650" y="318225"/>
            <a:ext cx="2137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Step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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7FDCD40-BDAA-49BA-9627-7B86100C2102}"/>
              </a:ext>
            </a:extLst>
          </p:cNvPr>
          <p:cNvSpPr/>
          <p:nvPr/>
        </p:nvSpPr>
        <p:spPr>
          <a:xfrm>
            <a:off x="283779" y="610612"/>
            <a:ext cx="8330339" cy="2676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D1EBC84-E480-488B-9890-9C8253A1E955}"/>
              </a:ext>
            </a:extLst>
          </p:cNvPr>
          <p:cNvSpPr/>
          <p:nvPr/>
        </p:nvSpPr>
        <p:spPr>
          <a:xfrm>
            <a:off x="821543" y="1192907"/>
            <a:ext cx="7551641" cy="4203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rgbClr val="3576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2800" b="1" dirty="0">
                <a:solidFill>
                  <a:srgbClr val="3576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從個人考量建議</a:t>
            </a:r>
          </a:p>
          <a:p>
            <a:pPr marL="342900" indent="-342900" algn="just">
              <a:lnSpc>
                <a:spcPts val="2500"/>
              </a:lnSpc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你最想要的校系</a:t>
            </a:r>
            <a:r>
              <a:rPr lang="zh-TW" altLang="en-US" sz="20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不管落點分析結果如何，</a:t>
            </a:r>
            <a:r>
              <a:rPr lang="zh-TW" altLang="en-US" sz="1800" b="1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就算打</a:t>
            </a:r>
            <a:r>
              <a:rPr lang="en-US" altLang="zh-TW" sz="1800" b="1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zh-TW" altLang="en-US" sz="1800" b="1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的系，至少選一個當做幸運校系</a:t>
            </a:r>
            <a:r>
              <a:rPr lang="zh-TW" altLang="en-US" sz="18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，若上了就像賺到！</a:t>
            </a:r>
            <a:endParaRPr lang="en-US" altLang="zh-TW" sz="1800" dirty="0">
              <a:solidFill>
                <a:srgbClr val="403F4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2500"/>
              </a:lnSpc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興趣選系</a:t>
            </a:r>
            <a:r>
              <a:rPr lang="en-US" altLang="zh-TW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學群學類</a:t>
            </a:r>
            <a:r>
              <a:rPr lang="en-US" altLang="zh-TW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)﹕</a:t>
            </a:r>
            <a:r>
              <a:rPr lang="zh-TW" altLang="en-US" sz="1800" b="1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你若目標明確，可參考落點分析星星數的機率</a:t>
            </a:r>
            <a:r>
              <a:rPr lang="zh-TW" altLang="en-US" sz="18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，挑選出你要的校系。</a:t>
            </a:r>
            <a:endParaRPr lang="en-US" altLang="zh-TW" sz="1800" dirty="0">
              <a:solidFill>
                <a:srgbClr val="403F4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2500"/>
              </a:lnSpc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能力選系</a:t>
            </a:r>
            <a:r>
              <a:rPr lang="en-US" altLang="zh-TW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性向、考科</a:t>
            </a:r>
            <a:r>
              <a:rPr lang="en-US" altLang="zh-TW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)﹕</a:t>
            </a:r>
            <a:r>
              <a:rPr lang="zh-TW" altLang="en-US" sz="1800" b="1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性向能力測驗</a:t>
            </a:r>
            <a:r>
              <a:rPr lang="zh-TW" altLang="en-US" sz="14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參考你的優勢考科是否與就讀學類吻合！ </a:t>
            </a:r>
            <a:endParaRPr lang="en-US" altLang="zh-TW" sz="1800" dirty="0">
              <a:solidFill>
                <a:srgbClr val="403F4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2500"/>
              </a:lnSpc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國立與私立</a:t>
            </a:r>
            <a:r>
              <a:rPr lang="en-US" altLang="zh-TW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r>
              <a:rPr lang="zh-TW" altLang="en-US" sz="18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選擇國立大學就讀，但在國立尾、私立頭的大學的狀況時，因私校學費補助，</a:t>
            </a:r>
            <a:r>
              <a:rPr lang="zh-TW" altLang="en-US" sz="1800" b="1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國私立大學學費差異不大。</a:t>
            </a:r>
            <a:endParaRPr lang="en-US" altLang="zh-TW" sz="1800" b="1" dirty="0">
              <a:solidFill>
                <a:srgbClr val="403F4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2500"/>
              </a:lnSpc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離家遠近</a:t>
            </a:r>
            <a:r>
              <a:rPr lang="en-US" altLang="zh-TW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r>
              <a:rPr lang="zh-TW" altLang="en-US" sz="18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你想學習獨立生活或想一直陪在家人身邊？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93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0190" y="1285957"/>
            <a:ext cx="807877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zh-TW" altLang="en-US" sz="2400" b="1" dirty="0">
                <a:solidFill>
                  <a:srgbClr val="3576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2400" b="1" dirty="0">
                <a:solidFill>
                  <a:srgbClr val="3576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從落點技術面建議</a:t>
            </a: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當落點分析成果表出爐後，挑選出最佳</a:t>
            </a:r>
            <a:r>
              <a:rPr lang="en-US" altLang="zh-TW" sz="24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個系，</a:t>
            </a:r>
            <a:endParaRPr lang="en-US" altLang="zh-TW" sz="2400" dirty="0">
              <a:solidFill>
                <a:srgbClr val="403F4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星星數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越多機會越大</a:t>
            </a:r>
            <a:r>
              <a:rPr lang="zh-TW" altLang="en-US" sz="24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，星星數分配建議你如下</a:t>
            </a:r>
            <a:r>
              <a:rPr lang="en-US" altLang="zh-TW" sz="2400" dirty="0">
                <a:solidFill>
                  <a:srgbClr val="403F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 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364409" y="218381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269204" y="-54402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1241850" y="254850"/>
            <a:ext cx="7131334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申請</a:t>
            </a:r>
            <a:r>
              <a:rPr lang="en-US" altLang="zh-TW" sz="32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6</a:t>
            </a:r>
            <a:r>
              <a:rPr lang="zh-TW" altLang="en-US" sz="3200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  <a:ea typeface="Adobe 繁黑體 Std B" pitchFamily="34" charset="-120"/>
                <a:sym typeface="Wingdings"/>
              </a:rPr>
              <a:t>個志願選填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435650" y="3037440"/>
            <a:ext cx="2529840" cy="2257062"/>
            <a:chOff x="435650" y="3037440"/>
            <a:chExt cx="2529840" cy="2257062"/>
          </a:xfrm>
        </p:grpSpPr>
        <p:sp>
          <p:nvSpPr>
            <p:cNvPr id="8" name="矩形 7"/>
            <p:cNvSpPr/>
            <p:nvPr/>
          </p:nvSpPr>
          <p:spPr>
            <a:xfrm>
              <a:off x="435650" y="3524787"/>
              <a:ext cx="2529840" cy="176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 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幸運校系 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>
                <a:spcBef>
                  <a:spcPts val="600"/>
                </a:spcBef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 高攀校系 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>
                <a:spcBef>
                  <a:spcPts val="600"/>
                </a:spcBef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 機會校系 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>
                <a:spcBef>
                  <a:spcPts val="600"/>
                </a:spcBef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 本位校系 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>
                <a:spcBef>
                  <a:spcPts val="600"/>
                </a:spcBef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★★★★ 安全校系 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>
                <a:spcBef>
                  <a:spcPts val="600"/>
                </a:spcBef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★★★★★ 保險校系 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65190" y="3037440"/>
              <a:ext cx="1463040" cy="3832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冒險型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733462" y="2985820"/>
            <a:ext cx="2529840" cy="1509587"/>
            <a:chOff x="3436256" y="3077028"/>
            <a:chExt cx="2529840" cy="1509587"/>
          </a:xfrm>
        </p:grpSpPr>
        <p:sp>
          <p:nvSpPr>
            <p:cNvPr id="9" name="矩形 8"/>
            <p:cNvSpPr/>
            <p:nvPr/>
          </p:nvSpPr>
          <p:spPr>
            <a:xfrm>
              <a:off x="3436256" y="3632508"/>
              <a:ext cx="25298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 ★ 高攀校系 </a:t>
              </a:r>
              <a:r>
                <a:rPr lang="en-US" altLang="zh-TW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 algn="just"/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 本位校系 </a:t>
              </a:r>
              <a:r>
                <a:rPr lang="en-US" altLang="zh-TW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 algn="just"/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★★★★ 安全校系 </a:t>
              </a:r>
              <a:r>
                <a:rPr lang="en-US" altLang="zh-TW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 algn="just"/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★★★★★ 保險校系</a:t>
              </a:r>
              <a:r>
                <a:rPr lang="en-US" altLang="zh-TW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615922" y="3077028"/>
              <a:ext cx="1463040" cy="3832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保險型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2471834" y="3035080"/>
            <a:ext cx="2529840" cy="1460327"/>
            <a:chOff x="5790797" y="3027843"/>
            <a:chExt cx="2529840" cy="1460327"/>
          </a:xfrm>
        </p:grpSpPr>
        <p:sp>
          <p:nvSpPr>
            <p:cNvPr id="10" name="矩形 9"/>
            <p:cNvSpPr/>
            <p:nvPr/>
          </p:nvSpPr>
          <p:spPr>
            <a:xfrm>
              <a:off x="5790797" y="3534063"/>
              <a:ext cx="25298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 高攀校系 </a:t>
              </a:r>
              <a:r>
                <a:rPr lang="en-US" altLang="zh-TW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 algn="just"/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 本位校系 </a:t>
              </a:r>
              <a:r>
                <a:rPr lang="en-US" altLang="zh-TW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 algn="just"/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★★★★ 安全校系 </a:t>
              </a:r>
              <a:r>
                <a:rPr lang="en-US" altLang="zh-TW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 algn="just"/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★★★★★ 保險校系 </a:t>
              </a:r>
              <a:r>
                <a:rPr lang="en-US" altLang="zh-TW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859755" y="3027843"/>
              <a:ext cx="1463040" cy="3832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安全型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D48454DC-0D6C-4061-B09C-DCAF7971AABF}"/>
              </a:ext>
            </a:extLst>
          </p:cNvPr>
          <p:cNvGrpSpPr/>
          <p:nvPr/>
        </p:nvGrpSpPr>
        <p:grpSpPr>
          <a:xfrm>
            <a:off x="6914531" y="2985820"/>
            <a:ext cx="2529840" cy="1078700"/>
            <a:chOff x="3436256" y="3077028"/>
            <a:chExt cx="2529840" cy="107870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1C0545A2-EB85-434E-AC86-478E672EEE45}"/>
                </a:ext>
              </a:extLst>
            </p:cNvPr>
            <p:cNvSpPr/>
            <p:nvPr/>
          </p:nvSpPr>
          <p:spPr>
            <a:xfrm>
              <a:off x="3436256" y="3632508"/>
              <a:ext cx="2529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★★★★ 安全校系 </a:t>
              </a:r>
              <a:r>
                <a:rPr lang="en-US" altLang="zh-TW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 algn="just"/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★★★★★ 保險校系</a:t>
              </a:r>
              <a:r>
                <a:rPr lang="en-US" altLang="zh-TW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dirty="0">
                  <a:solidFill>
                    <a:srgbClr val="403F4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EE32F6C1-215A-48F4-92D4-AFB0F05DA0F5}"/>
                </a:ext>
              </a:extLst>
            </p:cNvPr>
            <p:cNvSpPr/>
            <p:nvPr/>
          </p:nvSpPr>
          <p:spPr>
            <a:xfrm>
              <a:off x="3615922" y="3077028"/>
              <a:ext cx="1463040" cy="3832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非上不可型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3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364409" y="218381"/>
            <a:ext cx="8330339" cy="784466"/>
          </a:xfrm>
          <a:prstGeom prst="roundRect">
            <a:avLst>
              <a:gd name="adj" fmla="val 50000"/>
            </a:avLst>
          </a:pr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66983" y="-105608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552174" y="285918"/>
            <a:ext cx="8499155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落點分析成果表</a:t>
            </a:r>
            <a:r>
              <a:rPr lang="en-US" altLang="zh-TW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選填</a:t>
            </a:r>
            <a:r>
              <a:rPr lang="en-US" altLang="zh-TW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個最佳校系</a:t>
            </a:r>
            <a:endParaRPr lang="zh-TW" altLang="en-US" sz="2800" b="1" dirty="0">
              <a:solidFill>
                <a:srgbClr val="EEECE1">
                  <a:lumMod val="25000"/>
                </a:srgbClr>
              </a:solidFill>
              <a:latin typeface="Arial Black" panose="020B0A04020102020204" pitchFamily="34" charset="0"/>
              <a:ea typeface="Adobe 繁黑體 Std B" pitchFamily="34" charset="-120"/>
              <a:sym typeface="Wingding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2657"/>
              </p:ext>
            </p:extLst>
          </p:nvPr>
        </p:nvGraphicFramePr>
        <p:xfrm>
          <a:off x="446376" y="1479912"/>
          <a:ext cx="6337376" cy="3586196"/>
        </p:xfrm>
        <a:graphic>
          <a:graphicData uri="http://schemas.openxmlformats.org/drawingml/2006/table">
            <a:tbl>
              <a:tblPr/>
              <a:tblGrid>
                <a:gridCol w="396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1519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考生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總級分</a:t>
                      </a:r>
                      <a:endParaRPr lang="en-US" altLang="zh-TW" sz="11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en-US" altLang="zh-TW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社會組</a:t>
                      </a:r>
                      <a:endParaRPr lang="en-US" altLang="zh-TW" sz="11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en-US" altLang="zh-TW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en-US" altLang="zh-TW" sz="11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級分和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自然組</a:t>
                      </a:r>
                      <a:endParaRPr lang="en-US" altLang="zh-TW" sz="11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en-US" altLang="zh-TW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en-US" altLang="zh-TW" sz="11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級分和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56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53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46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56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49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48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56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66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45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45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56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D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52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45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28</a:t>
                      </a:r>
                    </a:p>
                  </a:txBody>
                  <a:tcPr marL="6610" marR="6610" marT="6610" marB="0" anchor="ctr">
                    <a:lnL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圓角矩形 8"/>
          <p:cNvSpPr/>
          <p:nvPr/>
        </p:nvSpPr>
        <p:spPr>
          <a:xfrm>
            <a:off x="6932246" y="1344839"/>
            <a:ext cx="1273908" cy="3884516"/>
          </a:xfrm>
          <a:prstGeom prst="roundRect">
            <a:avLst>
              <a:gd name="adj" fmla="val 50000"/>
            </a:avLst>
          </a:prstGeom>
          <a:solidFill>
            <a:srgbClr val="FFF2DB"/>
          </a:solidFill>
          <a:ln w="381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261423" y="1526680"/>
            <a:ext cx="615553" cy="35394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最愛的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6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個系報名</a:t>
            </a:r>
          </a:p>
        </p:txBody>
      </p:sp>
    </p:spTree>
    <p:extLst>
      <p:ext uri="{BB962C8B-B14F-4D97-AF65-F5344CB8AC3E}">
        <p14:creationId xmlns:p14="http://schemas.microsoft.com/office/powerpoint/2010/main" val="8196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0" y="218380"/>
            <a:ext cx="9144000" cy="974413"/>
          </a:xfrm>
          <a:prstGeom prst="roundRect">
            <a:avLst>
              <a:gd name="adj" fmla="val 10123"/>
            </a:avLst>
          </a:pr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7" y="140764"/>
            <a:ext cx="978275" cy="34667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552174" y="99655"/>
            <a:ext cx="8499155" cy="102072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E7E6E6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舉例</a:t>
            </a:r>
            <a:r>
              <a:rPr lang="en-US" altLang="zh-TW" sz="2800" b="1" dirty="0">
                <a:solidFill>
                  <a:srgbClr val="E7E6E6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A</a:t>
            </a:r>
            <a:r>
              <a:rPr lang="zh-TW" altLang="en-US" sz="2800" b="1" dirty="0">
                <a:solidFill>
                  <a:srgbClr val="E7E6E6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同學</a:t>
            </a:r>
            <a:r>
              <a:rPr lang="en-US" altLang="zh-TW" sz="2800" b="1" dirty="0">
                <a:solidFill>
                  <a:srgbClr val="E7E6E6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︰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×</a:t>
            </a:r>
            <a:r>
              <a:rPr lang="en-US" altLang="zh-TW" sz="2800" b="1" dirty="0">
                <a:latin typeface="Poor Richard" panose="02080502050505020702" pitchFamily="18" charset="0"/>
                <a:ea typeface="微軟正黑體" panose="020B0604030504040204" pitchFamily="34" charset="-120"/>
              </a:rPr>
              <a:t>~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★★★★★各選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 蠻激進的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08189" y="1439900"/>
          <a:ext cx="5125835" cy="1022048"/>
        </p:xfrm>
        <a:graphic>
          <a:graphicData uri="http://schemas.openxmlformats.org/drawingml/2006/table">
            <a:tbl>
              <a:tblPr/>
              <a:tblGrid>
                <a:gridCol w="320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5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0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05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05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05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05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05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05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05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054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687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考生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總級分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社會組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自然組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3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同學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72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53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46</a:t>
                      </a:r>
                    </a:p>
                  </a:txBody>
                  <a:tcPr marL="6610" marR="6610" marT="661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向下箭號 14"/>
          <p:cNvSpPr/>
          <p:nvPr/>
        </p:nvSpPr>
        <p:spPr>
          <a:xfrm rot="16200000">
            <a:off x="5862502" y="1355129"/>
            <a:ext cx="839671" cy="1229137"/>
          </a:xfrm>
          <a:prstGeom prst="downArrow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6614160" y="1192794"/>
            <a:ext cx="2529840" cy="2257062"/>
            <a:chOff x="435650" y="3037440"/>
            <a:chExt cx="2529840" cy="2257062"/>
          </a:xfrm>
        </p:grpSpPr>
        <p:sp>
          <p:nvSpPr>
            <p:cNvPr id="17" name="矩形 16"/>
            <p:cNvSpPr/>
            <p:nvPr/>
          </p:nvSpPr>
          <p:spPr>
            <a:xfrm>
              <a:off x="435650" y="3524787"/>
              <a:ext cx="2529840" cy="176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幸運校系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>
                <a:spcBef>
                  <a:spcPts val="600"/>
                </a:spcBef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 高攀校系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>
                <a:spcBef>
                  <a:spcPts val="600"/>
                </a:spcBef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 機會校系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>
                <a:spcBef>
                  <a:spcPts val="600"/>
                </a:spcBef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 本位校系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>
                <a:spcBef>
                  <a:spcPts val="600"/>
                </a:spcBef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★★★★ 安全校系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  <a:p>
              <a:pPr>
                <a:spcBef>
                  <a:spcPts val="600"/>
                </a:spcBef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★★★★★ 保險校系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個系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65190" y="3037440"/>
              <a:ext cx="2021928" cy="3832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800" b="1" dirty="0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ebdings" panose="05030102010509060703" pitchFamily="18" charset="2"/>
                </a:rPr>
                <a:t>A</a:t>
              </a:r>
              <a:r>
                <a:rPr lang="zh-TW" altLang="en-US" sz="1800" b="1" dirty="0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ebdings" panose="05030102010509060703" pitchFamily="18" charset="2"/>
                </a:rPr>
                <a:t>同學</a:t>
              </a:r>
              <a:r>
                <a:rPr lang="zh-TW" altLang="en-US" sz="1800" b="1" dirty="0">
                  <a:solidFill>
                    <a:schemeClr val="bg1">
                      <a:lumMod val="95000"/>
                    </a:schemeClr>
                  </a:solidFill>
                  <a:latin typeface="PMingLiU" panose="02020500000000000000" pitchFamily="18" charset="-120"/>
                  <a:ea typeface="PMingLiU" panose="02020500000000000000" pitchFamily="18" charset="-120"/>
                  <a:cs typeface="Times New Roman" panose="02020603050405020304" pitchFamily="18" charset="0"/>
                  <a:sym typeface="Webdings" panose="05030102010509060703" pitchFamily="18" charset="2"/>
                </a:rPr>
                <a:t>：</a:t>
              </a: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冒險型</a:t>
              </a: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</a:t>
              </a:r>
              <a:endPara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20815" y="2633616"/>
          <a:ext cx="5107789" cy="2997992"/>
        </p:xfrm>
        <a:graphic>
          <a:graphicData uri="http://schemas.openxmlformats.org/drawingml/2006/table">
            <a:tbl>
              <a:tblPr/>
              <a:tblGrid>
                <a:gridCol w="650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8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9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9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891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C0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簡章</a:t>
                      </a:r>
                      <a:br>
                        <a:rPr lang="zh-TW" alt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C0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校系</a:t>
                      </a:r>
                      <a:r>
                        <a:rPr lang="en-US" altLang="zh-TW" sz="1050" b="0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r>
                        <a:rPr lang="en-US" altLang="zh-TW" sz="1050" b="0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C0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第一階段通過篩選強度預測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C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6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  <a:ea typeface="微軟正黑體" panose="020B0604030504040204" pitchFamily="34" charset="-12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未達檢定標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6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財務金融學系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6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6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社會學系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6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6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日本語文學系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6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6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政治學系公共行政組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38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國立清華大學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★★★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6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8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國立清華大學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★★★★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6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特殊教育學系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8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國立清華大學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★★★★★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6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特殊教育學系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矩形圖說文字 10"/>
          <p:cNvSpPr/>
          <p:nvPr/>
        </p:nvSpPr>
        <p:spPr>
          <a:xfrm>
            <a:off x="5943600" y="3517074"/>
            <a:ext cx="3107729" cy="377009"/>
          </a:xfrm>
          <a:prstGeom prst="wedgeRectCallout">
            <a:avLst>
              <a:gd name="adj1" fmla="val -60306"/>
              <a:gd name="adj2" fmla="val -127515"/>
            </a:avLst>
          </a:prstGeom>
          <a:solidFill>
            <a:srgbClr val="CFCFC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未達檢定標</a:t>
            </a:r>
            <a:r>
              <a:rPr lang="zh-TW" altLang="en-US" sz="16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不要填浪費志願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0">
            <a:extLst>
              <a:ext uri="{FF2B5EF4-FFF2-40B4-BE49-F238E27FC236}">
                <a16:creationId xmlns:a16="http://schemas.microsoft.com/office/drawing/2014/main" xmlns="" id="{91015262-324F-459B-BAB8-2C0565D53633}"/>
              </a:ext>
            </a:extLst>
          </p:cNvPr>
          <p:cNvSpPr/>
          <p:nvPr/>
        </p:nvSpPr>
        <p:spPr>
          <a:xfrm>
            <a:off x="5943600" y="4276611"/>
            <a:ext cx="3107729" cy="894479"/>
          </a:xfrm>
          <a:prstGeom prst="wedgeRectCallout">
            <a:avLst>
              <a:gd name="adj1" fmla="val -75271"/>
              <a:gd name="adj2" fmla="val -118381"/>
            </a:avLst>
          </a:prstGeom>
          <a:solidFill>
            <a:srgbClr val="CFCFC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lnSpc>
                <a:spcPct val="150000"/>
              </a:lnSpc>
            </a:pPr>
            <a:r>
              <a:rPr lang="zh-TW" alt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打╳如果很喜歡</a:t>
            </a:r>
            <a:r>
              <a:rPr lang="zh-TW" altLang="en-US" sz="16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有可能成為你的幸運校系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69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5685B1E-81F3-41F8-9C5F-4199B731E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407194" y="194577"/>
            <a:ext cx="8264733" cy="878170"/>
          </a:xfrm>
          <a:prstGeom prst="roundRect">
            <a:avLst>
              <a:gd name="adj" fmla="val 14885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438275" y="286898"/>
            <a:ext cx="8202570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常見問題</a:t>
            </a:r>
          </a:p>
        </p:txBody>
      </p:sp>
      <p:sp>
        <p:nvSpPr>
          <p:cNvPr id="4" name="矩形 3"/>
          <p:cNvSpPr/>
          <p:nvPr/>
        </p:nvSpPr>
        <p:spPr>
          <a:xfrm>
            <a:off x="715953" y="1550508"/>
            <a:ext cx="3357796" cy="166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080"/>
              </a:spcBef>
              <a:buClr>
                <a:srgbClr val="000000"/>
              </a:buClr>
              <a:buSzPct val="120000"/>
            </a:pPr>
            <a:r>
              <a:rPr lang="zh-TW" altLang="en-US" sz="2800" b="1" kern="0" dirty="0">
                <a:solidFill>
                  <a:srgbClr val="0070C0"/>
                </a:solidFill>
                <a:latin typeface="Taipei Sans TC Beta" panose="02020500000000000000" charset="-120"/>
                <a:ea typeface="Taipei Sans TC Beta" panose="02020500000000000000" charset="-120"/>
                <a:cs typeface="Arial"/>
                <a:sym typeface="Wingdings" panose="05000000000000000000" pitchFamily="2" charset="2"/>
              </a:rPr>
              <a:t>忘記帳號</a:t>
            </a:r>
            <a:endParaRPr lang="en-US" altLang="zh-TW" sz="2800" b="1" kern="0" dirty="0">
              <a:solidFill>
                <a:srgbClr val="0070C0"/>
              </a:solidFill>
              <a:latin typeface="Taipei Sans TC Beta" panose="02020500000000000000" charset="-120"/>
              <a:ea typeface="Taipei Sans TC Beta" panose="02020500000000000000" charset="-120"/>
              <a:cs typeface="Arial"/>
              <a:sym typeface="Wingdings" panose="05000000000000000000" pitchFamily="2" charset="2"/>
            </a:endParaRPr>
          </a:p>
          <a:p>
            <a:pPr defTabSz="914400">
              <a:spcBef>
                <a:spcPts val="1080"/>
              </a:spcBef>
              <a:buClr>
                <a:srgbClr val="000000"/>
              </a:buClr>
              <a:buSzPct val="120000"/>
            </a:pPr>
            <a:r>
              <a:rPr lang="zh-TW" altLang="en-US" sz="2800" b="1" kern="0" dirty="0">
                <a:solidFill>
                  <a:srgbClr val="0070C0"/>
                </a:solidFill>
                <a:latin typeface="Taipei Sans TC Beta" panose="02020500000000000000" charset="-120"/>
                <a:ea typeface="Taipei Sans TC Beta" panose="02020500000000000000" charset="-120"/>
                <a:cs typeface="Arial"/>
                <a:sym typeface="Wingdings" panose="05000000000000000000" pitchFamily="2" charset="2"/>
              </a:rPr>
              <a:t>忘記密碼</a:t>
            </a:r>
            <a:endParaRPr lang="en-US" altLang="zh-TW" sz="2800" b="1" kern="0" dirty="0">
              <a:solidFill>
                <a:srgbClr val="0070C0"/>
              </a:solidFill>
              <a:latin typeface="Taipei Sans TC Beta" panose="02020500000000000000" charset="-120"/>
              <a:ea typeface="Taipei Sans TC Beta" panose="02020500000000000000" charset="-120"/>
              <a:cs typeface="Arial"/>
              <a:sym typeface="Wingdings" panose="05000000000000000000" pitchFamily="2" charset="2"/>
            </a:endParaRPr>
          </a:p>
          <a:p>
            <a:pPr defTabSz="914400">
              <a:spcBef>
                <a:spcPts val="1080"/>
              </a:spcBef>
              <a:buClr>
                <a:srgbClr val="000000"/>
              </a:buClr>
              <a:buSzPct val="120000"/>
            </a:pPr>
            <a:r>
              <a:rPr lang="zh-TW" altLang="en-US" sz="2800" b="1" kern="0" dirty="0">
                <a:solidFill>
                  <a:srgbClr val="0070C0"/>
                </a:solidFill>
                <a:latin typeface="Taipei Sans TC Beta" panose="02020500000000000000" charset="-120"/>
                <a:ea typeface="Taipei Sans TC Beta" panose="02020500000000000000" charset="-120"/>
                <a:cs typeface="Arial"/>
                <a:sym typeface="Wingdings" panose="05000000000000000000" pitchFamily="2" charset="2"/>
              </a:rPr>
              <a:t>成績可以修改嗎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67" y="1969792"/>
            <a:ext cx="1710128" cy="1710128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3598338" y="1163685"/>
            <a:ext cx="2117262" cy="4159215"/>
            <a:chOff x="107191" y="3066878"/>
            <a:chExt cx="1269898" cy="254539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191" y="3066878"/>
              <a:ext cx="1269898" cy="254539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87" y="3395207"/>
              <a:ext cx="1100121" cy="1980200"/>
            </a:xfrm>
            <a:prstGeom prst="rect">
              <a:avLst/>
            </a:prstGeom>
            <a:ln>
              <a:solidFill>
                <a:srgbClr val="CFCFCF"/>
              </a:solidFill>
            </a:ln>
          </p:spPr>
        </p:pic>
      </p:grpSp>
      <p:sp>
        <p:nvSpPr>
          <p:cNvPr id="10" name="矩形 9"/>
          <p:cNvSpPr/>
          <p:nvPr/>
        </p:nvSpPr>
        <p:spPr>
          <a:xfrm>
            <a:off x="6337043" y="3819578"/>
            <a:ext cx="2011813" cy="573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buClr>
                <a:schemeClr val="accent3">
                  <a:lumMod val="75000"/>
                </a:schemeClr>
              </a:buClr>
            </a:pP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觀看系統操作影片</a:t>
            </a:r>
            <a:endParaRPr lang="en-US" altLang="zh-TW" sz="1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>
              <a:buClr>
                <a:schemeClr val="accent3">
                  <a:lumMod val="75000"/>
                </a:schemeClr>
              </a:buClr>
            </a:pP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 專人服務</a:t>
            </a:r>
            <a:r>
              <a:rPr lang="en-US" altLang="zh-TW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0B9AD31E-6DA7-42D8-B79A-47A1D93B253B}"/>
              </a:ext>
            </a:extLst>
          </p:cNvPr>
          <p:cNvSpPr txBox="1"/>
          <p:nvPr/>
        </p:nvSpPr>
        <p:spPr>
          <a:xfrm>
            <a:off x="1875160" y="4372006"/>
            <a:ext cx="1695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書封面</a:t>
            </a:r>
            <a:endParaRPr lang="en-US" altLang="zh-TW" sz="1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 </a:t>
            </a:r>
            <a:r>
              <a:rPr lang="en-US" altLang="zh-TW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</a:t>
            </a:r>
            <a:endParaRPr lang="zh-TW" altLang="en-US" sz="18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A98CBB8E-098B-4893-BB3E-76CBB12B43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5761">
            <a:off x="370028" y="3507763"/>
            <a:ext cx="1436962" cy="200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E38FAEC-F8F3-42F4-9BF3-E4193B63E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2422180" y="-15846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32317" y="1897810"/>
            <a:ext cx="5434641" cy="1266775"/>
          </a:xfrm>
          <a:prstGeom prst="rect">
            <a:avLst/>
          </a:prstGeom>
          <a:solidFill>
            <a:schemeClr val="accent3">
              <a:lumMod val="20000"/>
              <a:lumOff val="8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82964" y="199789"/>
            <a:ext cx="778102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600" b="1" dirty="0">
                <a:ln w="1905"/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感謝聆聽  心想事成</a:t>
            </a:r>
          </a:p>
          <a:p>
            <a:pPr algn="ctr">
              <a:lnSpc>
                <a:spcPct val="150000"/>
              </a:lnSpc>
            </a:pPr>
            <a:r>
              <a:rPr lang="zh-TW" altLang="en-US" sz="6600" b="1" dirty="0">
                <a:ln w="1905"/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金榜題名</a:t>
            </a:r>
          </a:p>
          <a:p>
            <a:pPr algn="ctr">
              <a:lnSpc>
                <a:spcPct val="150000"/>
              </a:lnSpc>
            </a:pPr>
            <a:r>
              <a:rPr lang="en-US" altLang="zh-TW" sz="6600" b="1" dirty="0">
                <a:ln w="1905"/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Q&amp;A 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8" y="1699763"/>
            <a:ext cx="1625869" cy="386143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86" y="2885607"/>
            <a:ext cx="2175044" cy="21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D78570E-B25F-41E6-B0EF-67E4E8877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644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504202" y="2333003"/>
            <a:ext cx="7438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4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四技申請 另一種選擇</a:t>
            </a:r>
            <a:endParaRPr lang="en-US" altLang="zh-TW" sz="4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28"/>
          <p:cNvSpPr/>
          <p:nvPr/>
        </p:nvSpPr>
        <p:spPr>
          <a:xfrm rot="16200000">
            <a:off x="807800" y="135324"/>
            <a:ext cx="4656373" cy="5587137"/>
          </a:xfrm>
          <a:custGeom>
            <a:avLst/>
            <a:gdLst>
              <a:gd name="connsiteX0" fmla="*/ 0 w 4313474"/>
              <a:gd name="connsiteY0" fmla="*/ 688397 h 4130297"/>
              <a:gd name="connsiteX1" fmla="*/ 688397 w 4313474"/>
              <a:gd name="connsiteY1" fmla="*/ 0 h 4130297"/>
              <a:gd name="connsiteX2" fmla="*/ 2516193 w 4313474"/>
              <a:gd name="connsiteY2" fmla="*/ 0 h 4130297"/>
              <a:gd name="connsiteX3" fmla="*/ 2516193 w 4313474"/>
              <a:gd name="connsiteY3" fmla="*/ 0 h 4130297"/>
              <a:gd name="connsiteX4" fmla="*/ 3594562 w 4313474"/>
              <a:gd name="connsiteY4" fmla="*/ 0 h 4130297"/>
              <a:gd name="connsiteX5" fmla="*/ 3625077 w 4313474"/>
              <a:gd name="connsiteY5" fmla="*/ 0 h 4130297"/>
              <a:gd name="connsiteX6" fmla="*/ 4313474 w 4313474"/>
              <a:gd name="connsiteY6" fmla="*/ 688397 h 4130297"/>
              <a:gd name="connsiteX7" fmla="*/ 4313474 w 4313474"/>
              <a:gd name="connsiteY7" fmla="*/ 2409340 h 4130297"/>
              <a:gd name="connsiteX8" fmla="*/ 4313474 w 4313474"/>
              <a:gd name="connsiteY8" fmla="*/ 2409340 h 4130297"/>
              <a:gd name="connsiteX9" fmla="*/ 4313474 w 4313474"/>
              <a:gd name="connsiteY9" fmla="*/ 3441914 h 4130297"/>
              <a:gd name="connsiteX10" fmla="*/ 4313474 w 4313474"/>
              <a:gd name="connsiteY10" fmla="*/ 3441900 h 4130297"/>
              <a:gd name="connsiteX11" fmla="*/ 3625077 w 4313474"/>
              <a:gd name="connsiteY11" fmla="*/ 4130297 h 4130297"/>
              <a:gd name="connsiteX12" fmla="*/ 3594562 w 4313474"/>
              <a:gd name="connsiteY12" fmla="*/ 4130297 h 4130297"/>
              <a:gd name="connsiteX13" fmla="*/ 2362317 w 4313474"/>
              <a:gd name="connsiteY13" fmla="*/ 4805972 h 4130297"/>
              <a:gd name="connsiteX14" fmla="*/ 2516193 w 4313474"/>
              <a:gd name="connsiteY14" fmla="*/ 4130297 h 4130297"/>
              <a:gd name="connsiteX15" fmla="*/ 688397 w 4313474"/>
              <a:gd name="connsiteY15" fmla="*/ 4130297 h 4130297"/>
              <a:gd name="connsiteX16" fmla="*/ 0 w 4313474"/>
              <a:gd name="connsiteY16" fmla="*/ 3441900 h 4130297"/>
              <a:gd name="connsiteX17" fmla="*/ 0 w 4313474"/>
              <a:gd name="connsiteY17" fmla="*/ 3441914 h 4130297"/>
              <a:gd name="connsiteX18" fmla="*/ 0 w 4313474"/>
              <a:gd name="connsiteY18" fmla="*/ 2409340 h 4130297"/>
              <a:gd name="connsiteX19" fmla="*/ 0 w 4313474"/>
              <a:gd name="connsiteY19" fmla="*/ 2409340 h 4130297"/>
              <a:gd name="connsiteX20" fmla="*/ 0 w 4313474"/>
              <a:gd name="connsiteY20" fmla="*/ 688397 h 4130297"/>
              <a:gd name="connsiteX0" fmla="*/ 0 w 4313474"/>
              <a:gd name="connsiteY0" fmla="*/ 688397 h 4805972"/>
              <a:gd name="connsiteX1" fmla="*/ 688397 w 4313474"/>
              <a:gd name="connsiteY1" fmla="*/ 0 h 4805972"/>
              <a:gd name="connsiteX2" fmla="*/ 2516193 w 4313474"/>
              <a:gd name="connsiteY2" fmla="*/ 0 h 4805972"/>
              <a:gd name="connsiteX3" fmla="*/ 2516193 w 4313474"/>
              <a:gd name="connsiteY3" fmla="*/ 0 h 4805972"/>
              <a:gd name="connsiteX4" fmla="*/ 3594562 w 4313474"/>
              <a:gd name="connsiteY4" fmla="*/ 0 h 4805972"/>
              <a:gd name="connsiteX5" fmla="*/ 3625077 w 4313474"/>
              <a:gd name="connsiteY5" fmla="*/ 0 h 4805972"/>
              <a:gd name="connsiteX6" fmla="*/ 4313474 w 4313474"/>
              <a:gd name="connsiteY6" fmla="*/ 688397 h 4805972"/>
              <a:gd name="connsiteX7" fmla="*/ 4313474 w 4313474"/>
              <a:gd name="connsiteY7" fmla="*/ 2409340 h 4805972"/>
              <a:gd name="connsiteX8" fmla="*/ 4313474 w 4313474"/>
              <a:gd name="connsiteY8" fmla="*/ 2409340 h 4805972"/>
              <a:gd name="connsiteX9" fmla="*/ 4313474 w 4313474"/>
              <a:gd name="connsiteY9" fmla="*/ 3441914 h 4805972"/>
              <a:gd name="connsiteX10" fmla="*/ 4313474 w 4313474"/>
              <a:gd name="connsiteY10" fmla="*/ 3441900 h 4805972"/>
              <a:gd name="connsiteX11" fmla="*/ 3625077 w 4313474"/>
              <a:gd name="connsiteY11" fmla="*/ 4130297 h 4805972"/>
              <a:gd name="connsiteX12" fmla="*/ 2858392 w 4313474"/>
              <a:gd name="connsiteY12" fmla="*/ 4138049 h 4805972"/>
              <a:gd name="connsiteX13" fmla="*/ 2362317 w 4313474"/>
              <a:gd name="connsiteY13" fmla="*/ 4805972 h 4805972"/>
              <a:gd name="connsiteX14" fmla="*/ 2516193 w 4313474"/>
              <a:gd name="connsiteY14" fmla="*/ 4130297 h 4805972"/>
              <a:gd name="connsiteX15" fmla="*/ 688397 w 4313474"/>
              <a:gd name="connsiteY15" fmla="*/ 4130297 h 4805972"/>
              <a:gd name="connsiteX16" fmla="*/ 0 w 4313474"/>
              <a:gd name="connsiteY16" fmla="*/ 3441900 h 4805972"/>
              <a:gd name="connsiteX17" fmla="*/ 0 w 4313474"/>
              <a:gd name="connsiteY17" fmla="*/ 3441914 h 4805972"/>
              <a:gd name="connsiteX18" fmla="*/ 0 w 4313474"/>
              <a:gd name="connsiteY18" fmla="*/ 2409340 h 4805972"/>
              <a:gd name="connsiteX19" fmla="*/ 0 w 4313474"/>
              <a:gd name="connsiteY19" fmla="*/ 2409340 h 4805972"/>
              <a:gd name="connsiteX20" fmla="*/ 0 w 4313474"/>
              <a:gd name="connsiteY20" fmla="*/ 688397 h 4805972"/>
              <a:gd name="connsiteX0" fmla="*/ 0 w 4313474"/>
              <a:gd name="connsiteY0" fmla="*/ 688397 h 4805972"/>
              <a:gd name="connsiteX1" fmla="*/ 688397 w 4313474"/>
              <a:gd name="connsiteY1" fmla="*/ 0 h 4805972"/>
              <a:gd name="connsiteX2" fmla="*/ 2516193 w 4313474"/>
              <a:gd name="connsiteY2" fmla="*/ 0 h 4805972"/>
              <a:gd name="connsiteX3" fmla="*/ 2516193 w 4313474"/>
              <a:gd name="connsiteY3" fmla="*/ 0 h 4805972"/>
              <a:gd name="connsiteX4" fmla="*/ 3594562 w 4313474"/>
              <a:gd name="connsiteY4" fmla="*/ 0 h 4805972"/>
              <a:gd name="connsiteX5" fmla="*/ 3625077 w 4313474"/>
              <a:gd name="connsiteY5" fmla="*/ 0 h 4805972"/>
              <a:gd name="connsiteX6" fmla="*/ 4313474 w 4313474"/>
              <a:gd name="connsiteY6" fmla="*/ 688397 h 4805972"/>
              <a:gd name="connsiteX7" fmla="*/ 4313474 w 4313474"/>
              <a:gd name="connsiteY7" fmla="*/ 2409340 h 4805972"/>
              <a:gd name="connsiteX8" fmla="*/ 4313474 w 4313474"/>
              <a:gd name="connsiteY8" fmla="*/ 2409340 h 4805972"/>
              <a:gd name="connsiteX9" fmla="*/ 4313474 w 4313474"/>
              <a:gd name="connsiteY9" fmla="*/ 3441914 h 4805972"/>
              <a:gd name="connsiteX10" fmla="*/ 4313474 w 4313474"/>
              <a:gd name="connsiteY10" fmla="*/ 3441900 h 4805972"/>
              <a:gd name="connsiteX11" fmla="*/ 3625077 w 4313474"/>
              <a:gd name="connsiteY11" fmla="*/ 4130297 h 4805972"/>
              <a:gd name="connsiteX12" fmla="*/ 3036622 w 4313474"/>
              <a:gd name="connsiteY12" fmla="*/ 4130299 h 4805972"/>
              <a:gd name="connsiteX13" fmla="*/ 2362317 w 4313474"/>
              <a:gd name="connsiteY13" fmla="*/ 4805972 h 4805972"/>
              <a:gd name="connsiteX14" fmla="*/ 2516193 w 4313474"/>
              <a:gd name="connsiteY14" fmla="*/ 4130297 h 4805972"/>
              <a:gd name="connsiteX15" fmla="*/ 688397 w 4313474"/>
              <a:gd name="connsiteY15" fmla="*/ 4130297 h 4805972"/>
              <a:gd name="connsiteX16" fmla="*/ 0 w 4313474"/>
              <a:gd name="connsiteY16" fmla="*/ 3441900 h 4805972"/>
              <a:gd name="connsiteX17" fmla="*/ 0 w 4313474"/>
              <a:gd name="connsiteY17" fmla="*/ 3441914 h 4805972"/>
              <a:gd name="connsiteX18" fmla="*/ 0 w 4313474"/>
              <a:gd name="connsiteY18" fmla="*/ 2409340 h 4805972"/>
              <a:gd name="connsiteX19" fmla="*/ 0 w 4313474"/>
              <a:gd name="connsiteY19" fmla="*/ 2409340 h 4805972"/>
              <a:gd name="connsiteX20" fmla="*/ 0 w 4313474"/>
              <a:gd name="connsiteY20" fmla="*/ 688397 h 4805972"/>
              <a:gd name="connsiteX0" fmla="*/ 0 w 4313474"/>
              <a:gd name="connsiteY0" fmla="*/ 688397 h 4650989"/>
              <a:gd name="connsiteX1" fmla="*/ 688397 w 4313474"/>
              <a:gd name="connsiteY1" fmla="*/ 0 h 4650989"/>
              <a:gd name="connsiteX2" fmla="*/ 2516193 w 4313474"/>
              <a:gd name="connsiteY2" fmla="*/ 0 h 4650989"/>
              <a:gd name="connsiteX3" fmla="*/ 2516193 w 4313474"/>
              <a:gd name="connsiteY3" fmla="*/ 0 h 4650989"/>
              <a:gd name="connsiteX4" fmla="*/ 3594562 w 4313474"/>
              <a:gd name="connsiteY4" fmla="*/ 0 h 4650989"/>
              <a:gd name="connsiteX5" fmla="*/ 3625077 w 4313474"/>
              <a:gd name="connsiteY5" fmla="*/ 0 h 4650989"/>
              <a:gd name="connsiteX6" fmla="*/ 4313474 w 4313474"/>
              <a:gd name="connsiteY6" fmla="*/ 688397 h 4650989"/>
              <a:gd name="connsiteX7" fmla="*/ 4313474 w 4313474"/>
              <a:gd name="connsiteY7" fmla="*/ 2409340 h 4650989"/>
              <a:gd name="connsiteX8" fmla="*/ 4313474 w 4313474"/>
              <a:gd name="connsiteY8" fmla="*/ 2409340 h 4650989"/>
              <a:gd name="connsiteX9" fmla="*/ 4313474 w 4313474"/>
              <a:gd name="connsiteY9" fmla="*/ 3441914 h 4650989"/>
              <a:gd name="connsiteX10" fmla="*/ 4313474 w 4313474"/>
              <a:gd name="connsiteY10" fmla="*/ 3441900 h 4650989"/>
              <a:gd name="connsiteX11" fmla="*/ 3625077 w 4313474"/>
              <a:gd name="connsiteY11" fmla="*/ 4130297 h 4650989"/>
              <a:gd name="connsiteX12" fmla="*/ 3036622 w 4313474"/>
              <a:gd name="connsiteY12" fmla="*/ 4130299 h 4650989"/>
              <a:gd name="connsiteX13" fmla="*/ 2509551 w 4313474"/>
              <a:gd name="connsiteY13" fmla="*/ 4650989 h 4650989"/>
              <a:gd name="connsiteX14" fmla="*/ 2516193 w 4313474"/>
              <a:gd name="connsiteY14" fmla="*/ 4130297 h 4650989"/>
              <a:gd name="connsiteX15" fmla="*/ 688397 w 4313474"/>
              <a:gd name="connsiteY15" fmla="*/ 4130297 h 4650989"/>
              <a:gd name="connsiteX16" fmla="*/ 0 w 4313474"/>
              <a:gd name="connsiteY16" fmla="*/ 3441900 h 4650989"/>
              <a:gd name="connsiteX17" fmla="*/ 0 w 4313474"/>
              <a:gd name="connsiteY17" fmla="*/ 3441914 h 4650989"/>
              <a:gd name="connsiteX18" fmla="*/ 0 w 4313474"/>
              <a:gd name="connsiteY18" fmla="*/ 2409340 h 4650989"/>
              <a:gd name="connsiteX19" fmla="*/ 0 w 4313474"/>
              <a:gd name="connsiteY19" fmla="*/ 2409340 h 4650989"/>
              <a:gd name="connsiteX20" fmla="*/ 0 w 4313474"/>
              <a:gd name="connsiteY20" fmla="*/ 688397 h 4650989"/>
              <a:gd name="connsiteX0" fmla="*/ 0 w 4313474"/>
              <a:gd name="connsiteY0" fmla="*/ 688397 h 4708487"/>
              <a:gd name="connsiteX1" fmla="*/ 688397 w 4313474"/>
              <a:gd name="connsiteY1" fmla="*/ 0 h 4708487"/>
              <a:gd name="connsiteX2" fmla="*/ 2516193 w 4313474"/>
              <a:gd name="connsiteY2" fmla="*/ 0 h 4708487"/>
              <a:gd name="connsiteX3" fmla="*/ 2516193 w 4313474"/>
              <a:gd name="connsiteY3" fmla="*/ 0 h 4708487"/>
              <a:gd name="connsiteX4" fmla="*/ 3594562 w 4313474"/>
              <a:gd name="connsiteY4" fmla="*/ 0 h 4708487"/>
              <a:gd name="connsiteX5" fmla="*/ 3625077 w 4313474"/>
              <a:gd name="connsiteY5" fmla="*/ 0 h 4708487"/>
              <a:gd name="connsiteX6" fmla="*/ 4313474 w 4313474"/>
              <a:gd name="connsiteY6" fmla="*/ 688397 h 4708487"/>
              <a:gd name="connsiteX7" fmla="*/ 4313474 w 4313474"/>
              <a:gd name="connsiteY7" fmla="*/ 2409340 h 4708487"/>
              <a:gd name="connsiteX8" fmla="*/ 4313474 w 4313474"/>
              <a:gd name="connsiteY8" fmla="*/ 2409340 h 4708487"/>
              <a:gd name="connsiteX9" fmla="*/ 4313474 w 4313474"/>
              <a:gd name="connsiteY9" fmla="*/ 3441914 h 4708487"/>
              <a:gd name="connsiteX10" fmla="*/ 4313474 w 4313474"/>
              <a:gd name="connsiteY10" fmla="*/ 3441900 h 4708487"/>
              <a:gd name="connsiteX11" fmla="*/ 3625077 w 4313474"/>
              <a:gd name="connsiteY11" fmla="*/ 4130297 h 4708487"/>
              <a:gd name="connsiteX12" fmla="*/ 3036622 w 4313474"/>
              <a:gd name="connsiteY12" fmla="*/ 4130299 h 4708487"/>
              <a:gd name="connsiteX13" fmla="*/ 2186520 w 4313474"/>
              <a:gd name="connsiteY13" fmla="*/ 4708487 h 4708487"/>
              <a:gd name="connsiteX14" fmla="*/ 2516193 w 4313474"/>
              <a:gd name="connsiteY14" fmla="*/ 4130297 h 4708487"/>
              <a:gd name="connsiteX15" fmla="*/ 688397 w 4313474"/>
              <a:gd name="connsiteY15" fmla="*/ 4130297 h 4708487"/>
              <a:gd name="connsiteX16" fmla="*/ 0 w 4313474"/>
              <a:gd name="connsiteY16" fmla="*/ 3441900 h 4708487"/>
              <a:gd name="connsiteX17" fmla="*/ 0 w 4313474"/>
              <a:gd name="connsiteY17" fmla="*/ 3441914 h 4708487"/>
              <a:gd name="connsiteX18" fmla="*/ 0 w 4313474"/>
              <a:gd name="connsiteY18" fmla="*/ 2409340 h 4708487"/>
              <a:gd name="connsiteX19" fmla="*/ 0 w 4313474"/>
              <a:gd name="connsiteY19" fmla="*/ 2409340 h 4708487"/>
              <a:gd name="connsiteX20" fmla="*/ 0 w 4313474"/>
              <a:gd name="connsiteY20" fmla="*/ 688397 h 4708487"/>
              <a:gd name="connsiteX0" fmla="*/ 0 w 4313474"/>
              <a:gd name="connsiteY0" fmla="*/ 688397 h 4708487"/>
              <a:gd name="connsiteX1" fmla="*/ 688397 w 4313474"/>
              <a:gd name="connsiteY1" fmla="*/ 0 h 4708487"/>
              <a:gd name="connsiteX2" fmla="*/ 2516193 w 4313474"/>
              <a:gd name="connsiteY2" fmla="*/ 0 h 4708487"/>
              <a:gd name="connsiteX3" fmla="*/ 2516193 w 4313474"/>
              <a:gd name="connsiteY3" fmla="*/ 0 h 4708487"/>
              <a:gd name="connsiteX4" fmla="*/ 3594562 w 4313474"/>
              <a:gd name="connsiteY4" fmla="*/ 0 h 4708487"/>
              <a:gd name="connsiteX5" fmla="*/ 3625077 w 4313474"/>
              <a:gd name="connsiteY5" fmla="*/ 0 h 4708487"/>
              <a:gd name="connsiteX6" fmla="*/ 4313474 w 4313474"/>
              <a:gd name="connsiteY6" fmla="*/ 688397 h 4708487"/>
              <a:gd name="connsiteX7" fmla="*/ 4313474 w 4313474"/>
              <a:gd name="connsiteY7" fmla="*/ 2409340 h 4708487"/>
              <a:gd name="connsiteX8" fmla="*/ 4313474 w 4313474"/>
              <a:gd name="connsiteY8" fmla="*/ 2409340 h 4708487"/>
              <a:gd name="connsiteX9" fmla="*/ 4313474 w 4313474"/>
              <a:gd name="connsiteY9" fmla="*/ 3441914 h 4708487"/>
              <a:gd name="connsiteX10" fmla="*/ 4313474 w 4313474"/>
              <a:gd name="connsiteY10" fmla="*/ 3441900 h 4708487"/>
              <a:gd name="connsiteX11" fmla="*/ 3625077 w 4313474"/>
              <a:gd name="connsiteY11" fmla="*/ 4130297 h 4708487"/>
              <a:gd name="connsiteX12" fmla="*/ 3036622 w 4313474"/>
              <a:gd name="connsiteY12" fmla="*/ 4130299 h 4708487"/>
              <a:gd name="connsiteX13" fmla="*/ 2186520 w 4313474"/>
              <a:gd name="connsiteY13" fmla="*/ 4708487 h 4708487"/>
              <a:gd name="connsiteX14" fmla="*/ 1898843 w 4313474"/>
              <a:gd name="connsiteY14" fmla="*/ 4130297 h 4708487"/>
              <a:gd name="connsiteX15" fmla="*/ 688397 w 4313474"/>
              <a:gd name="connsiteY15" fmla="*/ 4130297 h 4708487"/>
              <a:gd name="connsiteX16" fmla="*/ 0 w 4313474"/>
              <a:gd name="connsiteY16" fmla="*/ 3441900 h 4708487"/>
              <a:gd name="connsiteX17" fmla="*/ 0 w 4313474"/>
              <a:gd name="connsiteY17" fmla="*/ 3441914 h 4708487"/>
              <a:gd name="connsiteX18" fmla="*/ 0 w 4313474"/>
              <a:gd name="connsiteY18" fmla="*/ 2409340 h 4708487"/>
              <a:gd name="connsiteX19" fmla="*/ 0 w 4313474"/>
              <a:gd name="connsiteY19" fmla="*/ 2409340 h 4708487"/>
              <a:gd name="connsiteX20" fmla="*/ 0 w 4313474"/>
              <a:gd name="connsiteY20" fmla="*/ 688397 h 4708487"/>
              <a:gd name="connsiteX0" fmla="*/ 0 w 4313474"/>
              <a:gd name="connsiteY0" fmla="*/ 688397 h 4606268"/>
              <a:gd name="connsiteX1" fmla="*/ 688397 w 4313474"/>
              <a:gd name="connsiteY1" fmla="*/ 0 h 4606268"/>
              <a:gd name="connsiteX2" fmla="*/ 2516193 w 4313474"/>
              <a:gd name="connsiteY2" fmla="*/ 0 h 4606268"/>
              <a:gd name="connsiteX3" fmla="*/ 2516193 w 4313474"/>
              <a:gd name="connsiteY3" fmla="*/ 0 h 4606268"/>
              <a:gd name="connsiteX4" fmla="*/ 3594562 w 4313474"/>
              <a:gd name="connsiteY4" fmla="*/ 0 h 4606268"/>
              <a:gd name="connsiteX5" fmla="*/ 3625077 w 4313474"/>
              <a:gd name="connsiteY5" fmla="*/ 0 h 4606268"/>
              <a:gd name="connsiteX6" fmla="*/ 4313474 w 4313474"/>
              <a:gd name="connsiteY6" fmla="*/ 688397 h 4606268"/>
              <a:gd name="connsiteX7" fmla="*/ 4313474 w 4313474"/>
              <a:gd name="connsiteY7" fmla="*/ 2409340 h 4606268"/>
              <a:gd name="connsiteX8" fmla="*/ 4313474 w 4313474"/>
              <a:gd name="connsiteY8" fmla="*/ 2409340 h 4606268"/>
              <a:gd name="connsiteX9" fmla="*/ 4313474 w 4313474"/>
              <a:gd name="connsiteY9" fmla="*/ 3441914 h 4606268"/>
              <a:gd name="connsiteX10" fmla="*/ 4313474 w 4313474"/>
              <a:gd name="connsiteY10" fmla="*/ 3441900 h 4606268"/>
              <a:gd name="connsiteX11" fmla="*/ 3625077 w 4313474"/>
              <a:gd name="connsiteY11" fmla="*/ 4130297 h 4606268"/>
              <a:gd name="connsiteX12" fmla="*/ 3036622 w 4313474"/>
              <a:gd name="connsiteY12" fmla="*/ 4130299 h 4606268"/>
              <a:gd name="connsiteX13" fmla="*/ 1906558 w 4313474"/>
              <a:gd name="connsiteY13" fmla="*/ 4606268 h 4606268"/>
              <a:gd name="connsiteX14" fmla="*/ 1898843 w 4313474"/>
              <a:gd name="connsiteY14" fmla="*/ 4130297 h 4606268"/>
              <a:gd name="connsiteX15" fmla="*/ 688397 w 4313474"/>
              <a:gd name="connsiteY15" fmla="*/ 4130297 h 4606268"/>
              <a:gd name="connsiteX16" fmla="*/ 0 w 4313474"/>
              <a:gd name="connsiteY16" fmla="*/ 3441900 h 4606268"/>
              <a:gd name="connsiteX17" fmla="*/ 0 w 4313474"/>
              <a:gd name="connsiteY17" fmla="*/ 3441914 h 4606268"/>
              <a:gd name="connsiteX18" fmla="*/ 0 w 4313474"/>
              <a:gd name="connsiteY18" fmla="*/ 2409340 h 4606268"/>
              <a:gd name="connsiteX19" fmla="*/ 0 w 4313474"/>
              <a:gd name="connsiteY19" fmla="*/ 2409340 h 4606268"/>
              <a:gd name="connsiteX20" fmla="*/ 0 w 4313474"/>
              <a:gd name="connsiteY20" fmla="*/ 688397 h 460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13474" h="4606268">
                <a:moveTo>
                  <a:pt x="0" y="688397"/>
                </a:moveTo>
                <a:cubicBezTo>
                  <a:pt x="0" y="308206"/>
                  <a:pt x="308206" y="0"/>
                  <a:pt x="688397" y="0"/>
                </a:cubicBezTo>
                <a:lnTo>
                  <a:pt x="2516193" y="0"/>
                </a:lnTo>
                <a:lnTo>
                  <a:pt x="2516193" y="0"/>
                </a:lnTo>
                <a:lnTo>
                  <a:pt x="3594562" y="0"/>
                </a:lnTo>
                <a:lnTo>
                  <a:pt x="3625077" y="0"/>
                </a:lnTo>
                <a:cubicBezTo>
                  <a:pt x="4005268" y="0"/>
                  <a:pt x="4313474" y="308206"/>
                  <a:pt x="4313474" y="688397"/>
                </a:cubicBezTo>
                <a:lnTo>
                  <a:pt x="4313474" y="2409340"/>
                </a:lnTo>
                <a:lnTo>
                  <a:pt x="4313474" y="2409340"/>
                </a:lnTo>
                <a:lnTo>
                  <a:pt x="4313474" y="3441914"/>
                </a:lnTo>
                <a:lnTo>
                  <a:pt x="4313474" y="3441900"/>
                </a:lnTo>
                <a:cubicBezTo>
                  <a:pt x="4313474" y="3822091"/>
                  <a:pt x="4005268" y="4130297"/>
                  <a:pt x="3625077" y="4130297"/>
                </a:cubicBezTo>
                <a:lnTo>
                  <a:pt x="3036622" y="4130299"/>
                </a:lnTo>
                <a:lnTo>
                  <a:pt x="1906558" y="4606268"/>
                </a:lnTo>
                <a:lnTo>
                  <a:pt x="1898843" y="4130297"/>
                </a:lnTo>
                <a:lnTo>
                  <a:pt x="688397" y="4130297"/>
                </a:lnTo>
                <a:cubicBezTo>
                  <a:pt x="308206" y="4130297"/>
                  <a:pt x="0" y="3822091"/>
                  <a:pt x="0" y="3441900"/>
                </a:cubicBezTo>
                <a:lnTo>
                  <a:pt x="0" y="3441914"/>
                </a:lnTo>
                <a:lnTo>
                  <a:pt x="0" y="2409340"/>
                </a:lnTo>
                <a:lnTo>
                  <a:pt x="0" y="2409340"/>
                </a:lnTo>
                <a:lnTo>
                  <a:pt x="0" y="688397"/>
                </a:lnTo>
                <a:close/>
              </a:path>
            </a:pathLst>
          </a:custGeom>
          <a:solidFill>
            <a:srgbClr val="FCD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副標題 27"/>
          <p:cNvSpPr txBox="1">
            <a:spLocks/>
          </p:cNvSpPr>
          <p:nvPr/>
        </p:nvSpPr>
        <p:spPr>
          <a:xfrm>
            <a:off x="504202" y="2017145"/>
            <a:ext cx="3969510" cy="627063"/>
          </a:xfrm>
          <a:prstGeom prst="rect">
            <a:avLst/>
          </a:prstGeom>
        </p:spPr>
        <p:txBody>
          <a:bodyPr/>
          <a:lstStyle>
            <a:lvl1pPr marL="271028" indent="-271028" algn="l" defTabSz="713232" rtl="0" eaLnBrk="1" latinLnBrk="0" hangingPunct="1">
              <a:lnSpc>
                <a:spcPct val="100000"/>
              </a:lnSpc>
              <a:spcBef>
                <a:spcPts val="140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77718" indent="-221102" algn="l" defTabSz="713232" rtl="0" eaLnBrk="1" latinLnBrk="0" hangingPunct="1">
              <a:lnSpc>
                <a:spcPct val="100000"/>
              </a:lnSpc>
              <a:spcBef>
                <a:spcPts val="93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891540" indent="-178308" algn="l" defTabSz="713232" rtl="0" eaLnBrk="1" latinLnBrk="0" hangingPunct="1">
              <a:lnSpc>
                <a:spcPct val="100000"/>
              </a:lnSpc>
              <a:spcBef>
                <a:spcPts val="624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48156" indent="-178308" algn="l" defTabSz="713232" rtl="0" eaLnBrk="1" latinLnBrk="0" hangingPunct="1">
              <a:lnSpc>
                <a:spcPct val="10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604772" indent="-178308" algn="l" defTabSz="713232" rtl="0" eaLnBrk="1" latinLnBrk="0" hangingPunct="1">
              <a:lnSpc>
                <a:spcPct val="10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961388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Clr>
                <a:srgbClr val="C63F3E"/>
              </a:buClr>
              <a:buSzPct val="125000"/>
              <a:buNone/>
            </a:pPr>
            <a:r>
              <a:rPr lang="zh-TW" altLang="en-US" sz="6000" b="1" dirty="0">
                <a:solidFill>
                  <a:srgbClr val="EEECE1">
                    <a:lumMod val="25000"/>
                  </a:srgbClr>
                </a:solidFill>
              </a:rPr>
              <a:t>第二階段</a:t>
            </a:r>
            <a:endParaRPr lang="en-US" altLang="zh-TW" sz="6000" b="1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 algn="r">
              <a:spcBef>
                <a:spcPts val="600"/>
              </a:spcBef>
              <a:buClr>
                <a:srgbClr val="C63F3E"/>
              </a:buClr>
              <a:buSzPct val="125000"/>
              <a:buNone/>
            </a:pPr>
            <a:r>
              <a:rPr lang="zh-TW" altLang="en-US" sz="6000" b="1" dirty="0">
                <a:solidFill>
                  <a:srgbClr val="EEECE1">
                    <a:lumMod val="25000"/>
                  </a:srgbClr>
                </a:solidFill>
              </a:rPr>
              <a:t>準備方向</a:t>
            </a:r>
            <a:endParaRPr lang="en-US" altLang="zh-TW" sz="6000" b="1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 algn="r">
              <a:spcBef>
                <a:spcPts val="600"/>
              </a:spcBef>
              <a:buClr>
                <a:srgbClr val="C63F3E"/>
              </a:buClr>
              <a:buSzPct val="125000"/>
              <a:buNone/>
            </a:pPr>
            <a:r>
              <a:rPr lang="en-US" altLang="zh-TW" sz="2800" b="1" dirty="0">
                <a:solidFill>
                  <a:srgbClr val="EEECE1">
                    <a:lumMod val="25000"/>
                  </a:srgbClr>
                </a:solidFill>
              </a:rPr>
              <a:t>(</a:t>
            </a:r>
            <a:r>
              <a:rPr lang="zh-TW" altLang="en-US" sz="2800" b="1" dirty="0">
                <a:solidFill>
                  <a:srgbClr val="EEECE1">
                    <a:lumMod val="25000"/>
                  </a:srgbClr>
                </a:solidFill>
              </a:rPr>
              <a:t>佔分比例</a:t>
            </a:r>
            <a:r>
              <a:rPr lang="en-US" altLang="zh-TW" sz="2800" b="1" dirty="0">
                <a:solidFill>
                  <a:srgbClr val="EEECE1">
                    <a:lumMod val="25000"/>
                  </a:srgbClr>
                </a:solidFill>
              </a:rPr>
              <a:t>50%</a:t>
            </a:r>
            <a:r>
              <a:rPr lang="zh-TW" altLang="en-US" sz="2800" b="1" dirty="0">
                <a:solidFill>
                  <a:srgbClr val="EEECE1">
                    <a:lumMod val="25000"/>
                  </a:srgbClr>
                </a:solidFill>
              </a:rPr>
              <a:t>以上</a:t>
            </a:r>
            <a:r>
              <a:rPr lang="en-US" altLang="zh-TW" sz="2800" b="1" dirty="0">
                <a:solidFill>
                  <a:srgbClr val="EEECE1">
                    <a:lumMod val="25000"/>
                  </a:srgbClr>
                </a:solidFill>
              </a:rPr>
              <a:t>)</a:t>
            </a: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8DED5"/>
              </a:clrFrom>
              <a:clrTo>
                <a:srgbClr val="C8DE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42" b="96503" l="5157" r="95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586" r="22388" b="3289"/>
          <a:stretch/>
        </p:blipFill>
        <p:spPr bwMode="auto">
          <a:xfrm>
            <a:off x="5048138" y="4171468"/>
            <a:ext cx="3642935" cy="16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/>
          <p:nvPr/>
        </p:nvGrpSpPr>
        <p:grpSpPr>
          <a:xfrm flipH="1">
            <a:off x="6033246" y="2776538"/>
            <a:ext cx="1900881" cy="2596588"/>
            <a:chOff x="5276215" y="1425145"/>
            <a:chExt cx="3463925" cy="4497214"/>
          </a:xfrm>
        </p:grpSpPr>
        <p:sp>
          <p:nvSpPr>
            <p:cNvPr id="11" name="Freeform 144"/>
            <p:cNvSpPr>
              <a:spLocks/>
            </p:cNvSpPr>
            <p:nvPr/>
          </p:nvSpPr>
          <p:spPr bwMode="auto">
            <a:xfrm>
              <a:off x="6731000" y="2449923"/>
              <a:ext cx="621030" cy="591755"/>
            </a:xfrm>
            <a:custGeom>
              <a:avLst/>
              <a:gdLst>
                <a:gd name="T0" fmla="*/ 0 w 978"/>
                <a:gd name="T1" fmla="*/ 0 h 932"/>
                <a:gd name="T2" fmla="*/ 10 w 978"/>
                <a:gd name="T3" fmla="*/ 261 h 932"/>
                <a:gd name="T4" fmla="*/ 17 w 978"/>
                <a:gd name="T5" fmla="*/ 453 h 932"/>
                <a:gd name="T6" fmla="*/ 20 w 978"/>
                <a:gd name="T7" fmla="*/ 567 h 932"/>
                <a:gd name="T8" fmla="*/ 30 w 978"/>
                <a:gd name="T9" fmla="*/ 660 h 932"/>
                <a:gd name="T10" fmla="*/ 95 w 978"/>
                <a:gd name="T11" fmla="*/ 729 h 932"/>
                <a:gd name="T12" fmla="*/ 272 w 978"/>
                <a:gd name="T13" fmla="*/ 808 h 932"/>
                <a:gd name="T14" fmla="*/ 616 w 978"/>
                <a:gd name="T15" fmla="*/ 931 h 932"/>
                <a:gd name="T16" fmla="*/ 977 w 978"/>
                <a:gd name="T17" fmla="*/ 586 h 932"/>
                <a:gd name="T18" fmla="*/ 742 w 978"/>
                <a:gd name="T19" fmla="*/ 294 h 932"/>
                <a:gd name="T20" fmla="*/ 563 w 978"/>
                <a:gd name="T21" fmla="*/ 135 h 932"/>
                <a:gd name="T22" fmla="*/ 346 w 978"/>
                <a:gd name="T23" fmla="*/ 56 h 932"/>
                <a:gd name="T24" fmla="*/ 0 w 978"/>
                <a:gd name="T25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8" h="932">
                  <a:moveTo>
                    <a:pt x="0" y="0"/>
                  </a:moveTo>
                  <a:lnTo>
                    <a:pt x="10" y="261"/>
                  </a:lnTo>
                  <a:lnTo>
                    <a:pt x="17" y="453"/>
                  </a:lnTo>
                  <a:lnTo>
                    <a:pt x="20" y="567"/>
                  </a:lnTo>
                  <a:lnTo>
                    <a:pt x="30" y="660"/>
                  </a:lnTo>
                  <a:lnTo>
                    <a:pt x="95" y="729"/>
                  </a:lnTo>
                  <a:lnTo>
                    <a:pt x="272" y="808"/>
                  </a:lnTo>
                  <a:lnTo>
                    <a:pt x="616" y="931"/>
                  </a:lnTo>
                  <a:lnTo>
                    <a:pt x="977" y="586"/>
                  </a:lnTo>
                  <a:lnTo>
                    <a:pt x="742" y="294"/>
                  </a:lnTo>
                  <a:lnTo>
                    <a:pt x="563" y="135"/>
                  </a:lnTo>
                  <a:lnTo>
                    <a:pt x="346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5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45"/>
            <p:cNvSpPr>
              <a:spLocks/>
            </p:cNvSpPr>
            <p:nvPr/>
          </p:nvSpPr>
          <p:spPr bwMode="auto">
            <a:xfrm>
              <a:off x="6810375" y="2037854"/>
              <a:ext cx="713740" cy="1013984"/>
            </a:xfrm>
            <a:custGeom>
              <a:avLst/>
              <a:gdLst>
                <a:gd name="T0" fmla="*/ 374 w 1124"/>
                <a:gd name="T1" fmla="*/ 11 h 1597"/>
                <a:gd name="T2" fmla="*/ 327 w 1124"/>
                <a:gd name="T3" fmla="*/ 106 h 1597"/>
                <a:gd name="T4" fmla="*/ 211 w 1124"/>
                <a:gd name="T5" fmla="*/ 138 h 1597"/>
                <a:gd name="T6" fmla="*/ 74 w 1124"/>
                <a:gd name="T7" fmla="*/ 139 h 1597"/>
                <a:gd name="T8" fmla="*/ 33 w 1124"/>
                <a:gd name="T9" fmla="*/ 197 h 1597"/>
                <a:gd name="T10" fmla="*/ 1 w 1124"/>
                <a:gd name="T11" fmla="*/ 308 h 1597"/>
                <a:gd name="T12" fmla="*/ 7 w 1124"/>
                <a:gd name="T13" fmla="*/ 444 h 1597"/>
                <a:gd name="T14" fmla="*/ 47 w 1124"/>
                <a:gd name="T15" fmla="*/ 596 h 1597"/>
                <a:gd name="T16" fmla="*/ 111 w 1124"/>
                <a:gd name="T17" fmla="*/ 758 h 1597"/>
                <a:gd name="T18" fmla="*/ 194 w 1124"/>
                <a:gd name="T19" fmla="*/ 922 h 1597"/>
                <a:gd name="T20" fmla="*/ 287 w 1124"/>
                <a:gd name="T21" fmla="*/ 1080 h 1597"/>
                <a:gd name="T22" fmla="*/ 385 w 1124"/>
                <a:gd name="T23" fmla="*/ 1226 h 1597"/>
                <a:gd name="T24" fmla="*/ 479 w 1124"/>
                <a:gd name="T25" fmla="*/ 1351 h 1597"/>
                <a:gd name="T26" fmla="*/ 563 w 1124"/>
                <a:gd name="T27" fmla="*/ 1448 h 1597"/>
                <a:gd name="T28" fmla="*/ 629 w 1124"/>
                <a:gd name="T29" fmla="*/ 1511 h 1597"/>
                <a:gd name="T30" fmla="*/ 769 w 1124"/>
                <a:gd name="T31" fmla="*/ 1584 h 1597"/>
                <a:gd name="T32" fmla="*/ 907 w 1124"/>
                <a:gd name="T33" fmla="*/ 1592 h 1597"/>
                <a:gd name="T34" fmla="*/ 1028 w 1124"/>
                <a:gd name="T35" fmla="*/ 1534 h 1597"/>
                <a:gd name="T36" fmla="*/ 1117 w 1124"/>
                <a:gd name="T37" fmla="*/ 1412 h 1597"/>
                <a:gd name="T38" fmla="*/ 1113 w 1124"/>
                <a:gd name="T39" fmla="*/ 1340 h 1597"/>
                <a:gd name="T40" fmla="*/ 1057 w 1124"/>
                <a:gd name="T41" fmla="*/ 1244 h 1597"/>
                <a:gd name="T42" fmla="*/ 961 w 1124"/>
                <a:gd name="T43" fmla="*/ 1131 h 1597"/>
                <a:gd name="T44" fmla="*/ 835 w 1124"/>
                <a:gd name="T45" fmla="*/ 1007 h 1597"/>
                <a:gd name="T46" fmla="*/ 692 w 1124"/>
                <a:gd name="T47" fmla="*/ 878 h 1597"/>
                <a:gd name="T48" fmla="*/ 543 w 1124"/>
                <a:gd name="T49" fmla="*/ 749 h 1597"/>
                <a:gd name="T50" fmla="*/ 272 w 1124"/>
                <a:gd name="T51" fmla="*/ 520 h 1597"/>
                <a:gd name="T52" fmla="*/ 175 w 1124"/>
                <a:gd name="T53" fmla="*/ 430 h 1597"/>
                <a:gd name="T54" fmla="*/ 117 w 1124"/>
                <a:gd name="T55" fmla="*/ 366 h 1597"/>
                <a:gd name="T56" fmla="*/ 119 w 1124"/>
                <a:gd name="T57" fmla="*/ 288 h 1597"/>
                <a:gd name="T58" fmla="*/ 242 w 1124"/>
                <a:gd name="T59" fmla="*/ 222 h 1597"/>
                <a:gd name="T60" fmla="*/ 366 w 1124"/>
                <a:gd name="T61" fmla="*/ 176 h 1597"/>
                <a:gd name="T62" fmla="*/ 412 w 1124"/>
                <a:gd name="T63" fmla="*/ 78 h 1597"/>
                <a:gd name="T64" fmla="*/ 390 w 1124"/>
                <a:gd name="T65" fmla="*/ 0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4" h="1597">
                  <a:moveTo>
                    <a:pt x="390" y="0"/>
                  </a:moveTo>
                  <a:lnTo>
                    <a:pt x="374" y="11"/>
                  </a:lnTo>
                  <a:lnTo>
                    <a:pt x="355" y="54"/>
                  </a:lnTo>
                  <a:lnTo>
                    <a:pt x="327" y="106"/>
                  </a:lnTo>
                  <a:lnTo>
                    <a:pt x="281" y="142"/>
                  </a:lnTo>
                  <a:lnTo>
                    <a:pt x="211" y="138"/>
                  </a:lnTo>
                  <a:lnTo>
                    <a:pt x="126" y="122"/>
                  </a:lnTo>
                  <a:lnTo>
                    <a:pt x="74" y="139"/>
                  </a:lnTo>
                  <a:lnTo>
                    <a:pt x="47" y="171"/>
                  </a:lnTo>
                  <a:lnTo>
                    <a:pt x="33" y="197"/>
                  </a:lnTo>
                  <a:lnTo>
                    <a:pt x="12" y="249"/>
                  </a:lnTo>
                  <a:lnTo>
                    <a:pt x="1" y="308"/>
                  </a:lnTo>
                  <a:lnTo>
                    <a:pt x="0" y="374"/>
                  </a:lnTo>
                  <a:lnTo>
                    <a:pt x="7" y="444"/>
                  </a:lnTo>
                  <a:lnTo>
                    <a:pt x="23" y="518"/>
                  </a:lnTo>
                  <a:lnTo>
                    <a:pt x="47" y="596"/>
                  </a:lnTo>
                  <a:lnTo>
                    <a:pt x="76" y="676"/>
                  </a:lnTo>
                  <a:lnTo>
                    <a:pt x="111" y="758"/>
                  </a:lnTo>
                  <a:lnTo>
                    <a:pt x="151" y="840"/>
                  </a:lnTo>
                  <a:lnTo>
                    <a:pt x="194" y="922"/>
                  </a:lnTo>
                  <a:lnTo>
                    <a:pt x="240" y="1002"/>
                  </a:lnTo>
                  <a:lnTo>
                    <a:pt x="287" y="1080"/>
                  </a:lnTo>
                  <a:lnTo>
                    <a:pt x="336" y="1155"/>
                  </a:lnTo>
                  <a:lnTo>
                    <a:pt x="385" y="1226"/>
                  </a:lnTo>
                  <a:lnTo>
                    <a:pt x="433" y="1291"/>
                  </a:lnTo>
                  <a:lnTo>
                    <a:pt x="479" y="1351"/>
                  </a:lnTo>
                  <a:lnTo>
                    <a:pt x="523" y="1403"/>
                  </a:lnTo>
                  <a:lnTo>
                    <a:pt x="563" y="1448"/>
                  </a:lnTo>
                  <a:lnTo>
                    <a:pt x="598" y="1484"/>
                  </a:lnTo>
                  <a:lnTo>
                    <a:pt x="629" y="1511"/>
                  </a:lnTo>
                  <a:lnTo>
                    <a:pt x="698" y="1555"/>
                  </a:lnTo>
                  <a:lnTo>
                    <a:pt x="769" y="1584"/>
                  </a:lnTo>
                  <a:lnTo>
                    <a:pt x="839" y="1596"/>
                  </a:lnTo>
                  <a:lnTo>
                    <a:pt x="907" y="1592"/>
                  </a:lnTo>
                  <a:lnTo>
                    <a:pt x="971" y="1571"/>
                  </a:lnTo>
                  <a:lnTo>
                    <a:pt x="1028" y="1534"/>
                  </a:lnTo>
                  <a:lnTo>
                    <a:pt x="1078" y="1481"/>
                  </a:lnTo>
                  <a:lnTo>
                    <a:pt x="1117" y="1412"/>
                  </a:lnTo>
                  <a:lnTo>
                    <a:pt x="1123" y="1379"/>
                  </a:lnTo>
                  <a:lnTo>
                    <a:pt x="1113" y="1340"/>
                  </a:lnTo>
                  <a:lnTo>
                    <a:pt x="1091" y="1294"/>
                  </a:lnTo>
                  <a:lnTo>
                    <a:pt x="1057" y="1244"/>
                  </a:lnTo>
                  <a:lnTo>
                    <a:pt x="1013" y="1189"/>
                  </a:lnTo>
                  <a:lnTo>
                    <a:pt x="961" y="1131"/>
                  </a:lnTo>
                  <a:lnTo>
                    <a:pt x="901" y="1070"/>
                  </a:lnTo>
                  <a:lnTo>
                    <a:pt x="835" y="1007"/>
                  </a:lnTo>
                  <a:lnTo>
                    <a:pt x="765" y="943"/>
                  </a:lnTo>
                  <a:lnTo>
                    <a:pt x="692" y="878"/>
                  </a:lnTo>
                  <a:lnTo>
                    <a:pt x="617" y="813"/>
                  </a:lnTo>
                  <a:lnTo>
                    <a:pt x="543" y="749"/>
                  </a:lnTo>
                  <a:lnTo>
                    <a:pt x="333" y="572"/>
                  </a:lnTo>
                  <a:lnTo>
                    <a:pt x="272" y="520"/>
                  </a:lnTo>
                  <a:lnTo>
                    <a:pt x="219" y="472"/>
                  </a:lnTo>
                  <a:lnTo>
                    <a:pt x="175" y="430"/>
                  </a:lnTo>
                  <a:lnTo>
                    <a:pt x="140" y="395"/>
                  </a:lnTo>
                  <a:lnTo>
                    <a:pt x="117" y="366"/>
                  </a:lnTo>
                  <a:lnTo>
                    <a:pt x="107" y="346"/>
                  </a:lnTo>
                  <a:lnTo>
                    <a:pt x="119" y="288"/>
                  </a:lnTo>
                  <a:lnTo>
                    <a:pt x="171" y="249"/>
                  </a:lnTo>
                  <a:lnTo>
                    <a:pt x="242" y="222"/>
                  </a:lnTo>
                  <a:lnTo>
                    <a:pt x="313" y="200"/>
                  </a:lnTo>
                  <a:lnTo>
                    <a:pt x="366" y="176"/>
                  </a:lnTo>
                  <a:lnTo>
                    <a:pt x="399" y="131"/>
                  </a:lnTo>
                  <a:lnTo>
                    <a:pt x="412" y="78"/>
                  </a:lnTo>
                  <a:lnTo>
                    <a:pt x="407" y="29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BC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1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805" y="1794040"/>
              <a:ext cx="139700" cy="20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47"/>
            <p:cNvGrpSpPr>
              <a:grpSpLocks/>
            </p:cNvGrpSpPr>
            <p:nvPr/>
          </p:nvGrpSpPr>
          <p:grpSpPr bwMode="auto">
            <a:xfrm>
              <a:off x="7468235" y="5263301"/>
              <a:ext cx="1014095" cy="659058"/>
              <a:chOff x="4857" y="14445"/>
              <a:chExt cx="1597" cy="1038"/>
            </a:xfrm>
          </p:grpSpPr>
          <p:sp>
            <p:nvSpPr>
              <p:cNvPr id="32" name="Freeform 148"/>
              <p:cNvSpPr>
                <a:spLocks/>
              </p:cNvSpPr>
              <p:nvPr/>
            </p:nvSpPr>
            <p:spPr bwMode="auto">
              <a:xfrm>
                <a:off x="4857" y="14445"/>
                <a:ext cx="1597" cy="1038"/>
              </a:xfrm>
              <a:custGeom>
                <a:avLst/>
                <a:gdLst>
                  <a:gd name="T0" fmla="*/ 602 w 1597"/>
                  <a:gd name="T1" fmla="*/ 1034 h 1038"/>
                  <a:gd name="T2" fmla="*/ 553 w 1597"/>
                  <a:gd name="T3" fmla="*/ 983 h 1038"/>
                  <a:gd name="T4" fmla="*/ 425 w 1597"/>
                  <a:gd name="T5" fmla="*/ 899 h 1038"/>
                  <a:gd name="T6" fmla="*/ 294 w 1597"/>
                  <a:gd name="T7" fmla="*/ 821 h 1038"/>
                  <a:gd name="T8" fmla="*/ 234 w 1597"/>
                  <a:gd name="T9" fmla="*/ 787 h 1038"/>
                  <a:gd name="T10" fmla="*/ 265 w 1597"/>
                  <a:gd name="T11" fmla="*/ 714 h 1038"/>
                  <a:gd name="T12" fmla="*/ 281 w 1597"/>
                  <a:gd name="T13" fmla="*/ 674 h 1038"/>
                  <a:gd name="T14" fmla="*/ 286 w 1597"/>
                  <a:gd name="T15" fmla="*/ 654 h 1038"/>
                  <a:gd name="T16" fmla="*/ 287 w 1597"/>
                  <a:gd name="T17" fmla="*/ 641 h 1038"/>
                  <a:gd name="T18" fmla="*/ 255 w 1597"/>
                  <a:gd name="T19" fmla="*/ 619 h 1038"/>
                  <a:gd name="T20" fmla="*/ 186 w 1597"/>
                  <a:gd name="T21" fmla="*/ 589 h 1038"/>
                  <a:gd name="T22" fmla="*/ 116 w 1597"/>
                  <a:gd name="T23" fmla="*/ 563 h 1038"/>
                  <a:gd name="T24" fmla="*/ 85 w 1597"/>
                  <a:gd name="T25" fmla="*/ 552 h 1038"/>
                  <a:gd name="T26" fmla="*/ 0 w 1597"/>
                  <a:gd name="T27" fmla="*/ 866 h 1038"/>
                  <a:gd name="T28" fmla="*/ 39 w 1597"/>
                  <a:gd name="T29" fmla="*/ 880 h 1038"/>
                  <a:gd name="T30" fmla="*/ 112 w 1597"/>
                  <a:gd name="T31" fmla="*/ 905 h 1038"/>
                  <a:gd name="T32" fmla="*/ 207 w 1597"/>
                  <a:gd name="T33" fmla="*/ 936 h 1038"/>
                  <a:gd name="T34" fmla="*/ 312 w 1597"/>
                  <a:gd name="T35" fmla="*/ 969 h 1038"/>
                  <a:gd name="T36" fmla="*/ 416 w 1597"/>
                  <a:gd name="T37" fmla="*/ 1000 h 1038"/>
                  <a:gd name="T38" fmla="*/ 507 w 1597"/>
                  <a:gd name="T39" fmla="*/ 1024 h 1038"/>
                  <a:gd name="T40" fmla="*/ 573 w 1597"/>
                  <a:gd name="T41" fmla="*/ 1037 h 1038"/>
                  <a:gd name="T42" fmla="*/ 602 w 1597"/>
                  <a:gd name="T43" fmla="*/ 1034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97" h="1038">
                    <a:moveTo>
                      <a:pt x="602" y="1034"/>
                    </a:moveTo>
                    <a:lnTo>
                      <a:pt x="553" y="983"/>
                    </a:lnTo>
                    <a:lnTo>
                      <a:pt x="425" y="899"/>
                    </a:lnTo>
                    <a:lnTo>
                      <a:pt x="294" y="821"/>
                    </a:lnTo>
                    <a:lnTo>
                      <a:pt x="234" y="787"/>
                    </a:lnTo>
                    <a:lnTo>
                      <a:pt x="265" y="714"/>
                    </a:lnTo>
                    <a:lnTo>
                      <a:pt x="281" y="674"/>
                    </a:lnTo>
                    <a:lnTo>
                      <a:pt x="286" y="654"/>
                    </a:lnTo>
                    <a:lnTo>
                      <a:pt x="287" y="641"/>
                    </a:lnTo>
                    <a:lnTo>
                      <a:pt x="255" y="619"/>
                    </a:lnTo>
                    <a:lnTo>
                      <a:pt x="186" y="589"/>
                    </a:lnTo>
                    <a:lnTo>
                      <a:pt x="116" y="563"/>
                    </a:lnTo>
                    <a:lnTo>
                      <a:pt x="85" y="552"/>
                    </a:lnTo>
                    <a:lnTo>
                      <a:pt x="0" y="866"/>
                    </a:lnTo>
                    <a:lnTo>
                      <a:pt x="39" y="880"/>
                    </a:lnTo>
                    <a:lnTo>
                      <a:pt x="112" y="905"/>
                    </a:lnTo>
                    <a:lnTo>
                      <a:pt x="207" y="936"/>
                    </a:lnTo>
                    <a:lnTo>
                      <a:pt x="312" y="969"/>
                    </a:lnTo>
                    <a:lnTo>
                      <a:pt x="416" y="1000"/>
                    </a:lnTo>
                    <a:lnTo>
                      <a:pt x="507" y="1024"/>
                    </a:lnTo>
                    <a:lnTo>
                      <a:pt x="573" y="1037"/>
                    </a:lnTo>
                    <a:lnTo>
                      <a:pt x="602" y="1034"/>
                    </a:lnTo>
                    <a:close/>
                  </a:path>
                </a:pathLst>
              </a:custGeom>
              <a:solidFill>
                <a:srgbClr val="383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49"/>
              <p:cNvSpPr>
                <a:spLocks/>
              </p:cNvSpPr>
              <p:nvPr/>
            </p:nvSpPr>
            <p:spPr bwMode="auto">
              <a:xfrm>
                <a:off x="4857" y="14445"/>
                <a:ext cx="1597" cy="1038"/>
              </a:xfrm>
              <a:custGeom>
                <a:avLst/>
                <a:gdLst>
                  <a:gd name="T0" fmla="*/ 1596 w 1597"/>
                  <a:gd name="T1" fmla="*/ 255 h 1038"/>
                  <a:gd name="T2" fmla="*/ 1531 w 1597"/>
                  <a:gd name="T3" fmla="*/ 226 h 1038"/>
                  <a:gd name="T4" fmla="*/ 1381 w 1597"/>
                  <a:gd name="T5" fmla="*/ 197 h 1038"/>
                  <a:gd name="T6" fmla="*/ 1231 w 1597"/>
                  <a:gd name="T7" fmla="*/ 174 h 1038"/>
                  <a:gd name="T8" fmla="*/ 1162 w 1597"/>
                  <a:gd name="T9" fmla="*/ 164 h 1038"/>
                  <a:gd name="T10" fmla="*/ 1163 w 1597"/>
                  <a:gd name="T11" fmla="*/ 85 h 1038"/>
                  <a:gd name="T12" fmla="*/ 1163 w 1597"/>
                  <a:gd name="T13" fmla="*/ 42 h 1038"/>
                  <a:gd name="T14" fmla="*/ 1161 w 1597"/>
                  <a:gd name="T15" fmla="*/ 22 h 1038"/>
                  <a:gd name="T16" fmla="*/ 1156 w 1597"/>
                  <a:gd name="T17" fmla="*/ 9 h 1038"/>
                  <a:gd name="T18" fmla="*/ 1119 w 1597"/>
                  <a:gd name="T19" fmla="*/ 1 h 1038"/>
                  <a:gd name="T20" fmla="*/ 1043 w 1597"/>
                  <a:gd name="T21" fmla="*/ 0 h 1038"/>
                  <a:gd name="T22" fmla="*/ 969 w 1597"/>
                  <a:gd name="T23" fmla="*/ 1 h 1038"/>
                  <a:gd name="T24" fmla="*/ 936 w 1597"/>
                  <a:gd name="T25" fmla="*/ 3 h 1038"/>
                  <a:gd name="T26" fmla="*/ 975 w 1597"/>
                  <a:gd name="T27" fmla="*/ 326 h 1038"/>
                  <a:gd name="T28" fmla="*/ 1016 w 1597"/>
                  <a:gd name="T29" fmla="*/ 324 h 1038"/>
                  <a:gd name="T30" fmla="*/ 1093 w 1597"/>
                  <a:gd name="T31" fmla="*/ 320 h 1038"/>
                  <a:gd name="T32" fmla="*/ 1193 w 1597"/>
                  <a:gd name="T33" fmla="*/ 313 h 1038"/>
                  <a:gd name="T34" fmla="*/ 1303 w 1597"/>
                  <a:gd name="T35" fmla="*/ 304 h 1038"/>
                  <a:gd name="T36" fmla="*/ 1411 w 1597"/>
                  <a:gd name="T37" fmla="*/ 293 h 1038"/>
                  <a:gd name="T38" fmla="*/ 1504 w 1597"/>
                  <a:gd name="T39" fmla="*/ 281 h 1038"/>
                  <a:gd name="T40" fmla="*/ 1570 w 1597"/>
                  <a:gd name="T41" fmla="*/ 268 h 1038"/>
                  <a:gd name="T42" fmla="*/ 1596 w 1597"/>
                  <a:gd name="T43" fmla="*/ 255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97" h="1038">
                    <a:moveTo>
                      <a:pt x="1596" y="255"/>
                    </a:moveTo>
                    <a:lnTo>
                      <a:pt x="1531" y="226"/>
                    </a:lnTo>
                    <a:lnTo>
                      <a:pt x="1381" y="197"/>
                    </a:lnTo>
                    <a:lnTo>
                      <a:pt x="1231" y="174"/>
                    </a:lnTo>
                    <a:lnTo>
                      <a:pt x="1162" y="164"/>
                    </a:lnTo>
                    <a:lnTo>
                      <a:pt x="1163" y="85"/>
                    </a:lnTo>
                    <a:lnTo>
                      <a:pt x="1163" y="42"/>
                    </a:lnTo>
                    <a:lnTo>
                      <a:pt x="1161" y="22"/>
                    </a:lnTo>
                    <a:lnTo>
                      <a:pt x="1156" y="9"/>
                    </a:lnTo>
                    <a:lnTo>
                      <a:pt x="1119" y="1"/>
                    </a:lnTo>
                    <a:lnTo>
                      <a:pt x="1043" y="0"/>
                    </a:lnTo>
                    <a:lnTo>
                      <a:pt x="969" y="1"/>
                    </a:lnTo>
                    <a:lnTo>
                      <a:pt x="936" y="3"/>
                    </a:lnTo>
                    <a:lnTo>
                      <a:pt x="975" y="326"/>
                    </a:lnTo>
                    <a:lnTo>
                      <a:pt x="1016" y="324"/>
                    </a:lnTo>
                    <a:lnTo>
                      <a:pt x="1093" y="320"/>
                    </a:lnTo>
                    <a:lnTo>
                      <a:pt x="1193" y="313"/>
                    </a:lnTo>
                    <a:lnTo>
                      <a:pt x="1303" y="304"/>
                    </a:lnTo>
                    <a:lnTo>
                      <a:pt x="1411" y="293"/>
                    </a:lnTo>
                    <a:lnTo>
                      <a:pt x="1504" y="281"/>
                    </a:lnTo>
                    <a:lnTo>
                      <a:pt x="1570" y="268"/>
                    </a:lnTo>
                    <a:lnTo>
                      <a:pt x="1596" y="255"/>
                    </a:lnTo>
                    <a:close/>
                  </a:path>
                </a:pathLst>
              </a:custGeom>
              <a:solidFill>
                <a:srgbClr val="383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Freeform 150"/>
            <p:cNvSpPr>
              <a:spLocks/>
            </p:cNvSpPr>
            <p:nvPr/>
          </p:nvSpPr>
          <p:spPr bwMode="auto">
            <a:xfrm>
              <a:off x="6005830" y="2420082"/>
              <a:ext cx="891540" cy="2094636"/>
            </a:xfrm>
            <a:custGeom>
              <a:avLst/>
              <a:gdLst>
                <a:gd name="T0" fmla="*/ 529 w 1404"/>
                <a:gd name="T1" fmla="*/ 0 h 3299"/>
                <a:gd name="T2" fmla="*/ 383 w 1404"/>
                <a:gd name="T3" fmla="*/ 9 h 3299"/>
                <a:gd name="T4" fmla="*/ 276 w 1404"/>
                <a:gd name="T5" fmla="*/ 52 h 3299"/>
                <a:gd name="T6" fmla="*/ 149 w 1404"/>
                <a:gd name="T7" fmla="*/ 142 h 3299"/>
                <a:gd name="T8" fmla="*/ 39 w 1404"/>
                <a:gd name="T9" fmla="*/ 701 h 3299"/>
                <a:gd name="T10" fmla="*/ 0 w 1404"/>
                <a:gd name="T11" fmla="*/ 1779 h 3299"/>
                <a:gd name="T12" fmla="*/ 0 w 1404"/>
                <a:gd name="T13" fmla="*/ 2827 h 3299"/>
                <a:gd name="T14" fmla="*/ 6 w 1404"/>
                <a:gd name="T15" fmla="*/ 3298 h 3299"/>
                <a:gd name="T16" fmla="*/ 1344 w 1404"/>
                <a:gd name="T17" fmla="*/ 2987 h 3299"/>
                <a:gd name="T18" fmla="*/ 1394 w 1404"/>
                <a:gd name="T19" fmla="*/ 1385 h 3299"/>
                <a:gd name="T20" fmla="*/ 1403 w 1404"/>
                <a:gd name="T21" fmla="*/ 551 h 3299"/>
                <a:gd name="T22" fmla="*/ 1362 w 1404"/>
                <a:gd name="T23" fmla="*/ 214 h 3299"/>
                <a:gd name="T24" fmla="*/ 1266 w 1404"/>
                <a:gd name="T25" fmla="*/ 103 h 3299"/>
                <a:gd name="T26" fmla="*/ 1118 w 1404"/>
                <a:gd name="T27" fmla="*/ 39 h 3299"/>
                <a:gd name="T28" fmla="*/ 956 w 1404"/>
                <a:gd name="T29" fmla="*/ 14 h 3299"/>
                <a:gd name="T30" fmla="*/ 826 w 1404"/>
                <a:gd name="T31" fmla="*/ 10 h 3299"/>
                <a:gd name="T32" fmla="*/ 773 w 1404"/>
                <a:gd name="T33" fmla="*/ 12 h 3299"/>
                <a:gd name="T34" fmla="*/ 529 w 1404"/>
                <a:gd name="T35" fmla="*/ 0 h 3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4" h="3299">
                  <a:moveTo>
                    <a:pt x="529" y="0"/>
                  </a:moveTo>
                  <a:lnTo>
                    <a:pt x="383" y="9"/>
                  </a:lnTo>
                  <a:lnTo>
                    <a:pt x="276" y="52"/>
                  </a:lnTo>
                  <a:lnTo>
                    <a:pt x="149" y="142"/>
                  </a:lnTo>
                  <a:lnTo>
                    <a:pt x="39" y="701"/>
                  </a:lnTo>
                  <a:lnTo>
                    <a:pt x="0" y="1779"/>
                  </a:lnTo>
                  <a:lnTo>
                    <a:pt x="0" y="2827"/>
                  </a:lnTo>
                  <a:lnTo>
                    <a:pt x="6" y="3298"/>
                  </a:lnTo>
                  <a:lnTo>
                    <a:pt x="1344" y="2987"/>
                  </a:lnTo>
                  <a:lnTo>
                    <a:pt x="1394" y="1385"/>
                  </a:lnTo>
                  <a:lnTo>
                    <a:pt x="1403" y="551"/>
                  </a:lnTo>
                  <a:lnTo>
                    <a:pt x="1362" y="214"/>
                  </a:lnTo>
                  <a:lnTo>
                    <a:pt x="1266" y="103"/>
                  </a:lnTo>
                  <a:lnTo>
                    <a:pt x="1118" y="39"/>
                  </a:lnTo>
                  <a:lnTo>
                    <a:pt x="956" y="14"/>
                  </a:lnTo>
                  <a:lnTo>
                    <a:pt x="826" y="10"/>
                  </a:lnTo>
                  <a:lnTo>
                    <a:pt x="773" y="1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605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1"/>
            <p:cNvSpPr>
              <a:spLocks/>
            </p:cNvSpPr>
            <p:nvPr/>
          </p:nvSpPr>
          <p:spPr bwMode="auto">
            <a:xfrm>
              <a:off x="6010275" y="3331842"/>
              <a:ext cx="2222500" cy="2403212"/>
            </a:xfrm>
            <a:custGeom>
              <a:avLst/>
              <a:gdLst>
                <a:gd name="T0" fmla="*/ 2013 w 3500"/>
                <a:gd name="T1" fmla="*/ 0 h 3785"/>
                <a:gd name="T2" fmla="*/ 1280 w 3500"/>
                <a:gd name="T3" fmla="*/ 442 h 3785"/>
                <a:gd name="T4" fmla="*/ 0 w 3500"/>
                <a:gd name="T5" fmla="*/ 1459 h 3785"/>
                <a:gd name="T6" fmla="*/ 0 w 3500"/>
                <a:gd name="T7" fmla="*/ 1862 h 3785"/>
                <a:gd name="T8" fmla="*/ 270 w 3500"/>
                <a:gd name="T9" fmla="*/ 1864 h 3785"/>
                <a:gd name="T10" fmla="*/ 898 w 3500"/>
                <a:gd name="T11" fmla="*/ 1867 h 3785"/>
                <a:gd name="T12" fmla="*/ 1608 w 3500"/>
                <a:gd name="T13" fmla="*/ 1867 h 3785"/>
                <a:gd name="T14" fmla="*/ 2123 w 3500"/>
                <a:gd name="T15" fmla="*/ 1862 h 3785"/>
                <a:gd name="T16" fmla="*/ 2371 w 3500"/>
                <a:gd name="T17" fmla="*/ 1885 h 3785"/>
                <a:gd name="T18" fmla="*/ 2473 w 3500"/>
                <a:gd name="T19" fmla="*/ 2093 h 3785"/>
                <a:gd name="T20" fmla="*/ 2447 w 3500"/>
                <a:gd name="T21" fmla="*/ 2666 h 3785"/>
                <a:gd name="T22" fmla="*/ 2311 w 3500"/>
                <a:gd name="T23" fmla="*/ 3784 h 3785"/>
                <a:gd name="T24" fmla="*/ 2623 w 3500"/>
                <a:gd name="T25" fmla="*/ 3784 h 3785"/>
                <a:gd name="T26" fmla="*/ 2679 w 3500"/>
                <a:gd name="T27" fmla="*/ 3484 h 3785"/>
                <a:gd name="T28" fmla="*/ 2781 w 3500"/>
                <a:gd name="T29" fmla="*/ 2805 h 3785"/>
                <a:gd name="T30" fmla="*/ 2826 w 3500"/>
                <a:gd name="T31" fmla="*/ 2072 h 3785"/>
                <a:gd name="T32" fmla="*/ 2714 w 3500"/>
                <a:gd name="T33" fmla="*/ 1615 h 3785"/>
                <a:gd name="T34" fmla="*/ 2454 w 3500"/>
                <a:gd name="T35" fmla="*/ 1385 h 3785"/>
                <a:gd name="T36" fmla="*/ 2242 w 3500"/>
                <a:gd name="T37" fmla="*/ 1283 h 3785"/>
                <a:gd name="T38" fmla="*/ 1965 w 3500"/>
                <a:gd name="T39" fmla="*/ 1286 h 3785"/>
                <a:gd name="T40" fmla="*/ 1510 w 3500"/>
                <a:gd name="T41" fmla="*/ 1372 h 3785"/>
                <a:gd name="T42" fmla="*/ 1600 w 3500"/>
                <a:gd name="T43" fmla="*/ 1276 h 3785"/>
                <a:gd name="T44" fmla="*/ 1837 w 3500"/>
                <a:gd name="T45" fmla="*/ 1073 h 3785"/>
                <a:gd name="T46" fmla="*/ 2170 w 3500"/>
                <a:gd name="T47" fmla="*/ 892 h 3785"/>
                <a:gd name="T48" fmla="*/ 2545 w 3500"/>
                <a:gd name="T49" fmla="*/ 862 h 3785"/>
                <a:gd name="T50" fmla="*/ 2840 w 3500"/>
                <a:gd name="T51" fmla="*/ 963 h 3785"/>
                <a:gd name="T52" fmla="*/ 3003 w 3500"/>
                <a:gd name="T53" fmla="*/ 1237 h 3785"/>
                <a:gd name="T54" fmla="*/ 3093 w 3500"/>
                <a:gd name="T55" fmla="*/ 1897 h 3785"/>
                <a:gd name="T56" fmla="*/ 3168 w 3500"/>
                <a:gd name="T57" fmla="*/ 3160 h 3785"/>
                <a:gd name="T58" fmla="*/ 3480 w 3500"/>
                <a:gd name="T59" fmla="*/ 3160 h 3785"/>
                <a:gd name="T60" fmla="*/ 3499 w 3500"/>
                <a:gd name="T61" fmla="*/ 2848 h 3785"/>
                <a:gd name="T62" fmla="*/ 3485 w 3500"/>
                <a:gd name="T63" fmla="*/ 2102 h 3785"/>
                <a:gd name="T64" fmla="*/ 3332 w 3500"/>
                <a:gd name="T65" fmla="*/ 1210 h 3785"/>
                <a:gd name="T66" fmla="*/ 2935 w 3500"/>
                <a:gd name="T67" fmla="*/ 459 h 3785"/>
                <a:gd name="T68" fmla="*/ 2472 w 3500"/>
                <a:gd name="T69" fmla="*/ 36 h 3785"/>
                <a:gd name="T70" fmla="*/ 2013 w 3500"/>
                <a:gd name="T71" fmla="*/ 0 h 3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0" h="3785">
                  <a:moveTo>
                    <a:pt x="2013" y="0"/>
                  </a:moveTo>
                  <a:lnTo>
                    <a:pt x="1280" y="442"/>
                  </a:lnTo>
                  <a:lnTo>
                    <a:pt x="0" y="1459"/>
                  </a:lnTo>
                  <a:lnTo>
                    <a:pt x="0" y="1862"/>
                  </a:lnTo>
                  <a:lnTo>
                    <a:pt x="270" y="1864"/>
                  </a:lnTo>
                  <a:lnTo>
                    <a:pt x="898" y="1867"/>
                  </a:lnTo>
                  <a:lnTo>
                    <a:pt x="1608" y="1867"/>
                  </a:lnTo>
                  <a:lnTo>
                    <a:pt x="2123" y="1862"/>
                  </a:lnTo>
                  <a:lnTo>
                    <a:pt x="2371" y="1885"/>
                  </a:lnTo>
                  <a:lnTo>
                    <a:pt x="2473" y="2093"/>
                  </a:lnTo>
                  <a:lnTo>
                    <a:pt x="2447" y="2666"/>
                  </a:lnTo>
                  <a:lnTo>
                    <a:pt x="2311" y="3784"/>
                  </a:lnTo>
                  <a:lnTo>
                    <a:pt x="2623" y="3784"/>
                  </a:lnTo>
                  <a:lnTo>
                    <a:pt x="2679" y="3484"/>
                  </a:lnTo>
                  <a:lnTo>
                    <a:pt x="2781" y="2805"/>
                  </a:lnTo>
                  <a:lnTo>
                    <a:pt x="2826" y="2072"/>
                  </a:lnTo>
                  <a:lnTo>
                    <a:pt x="2714" y="1615"/>
                  </a:lnTo>
                  <a:lnTo>
                    <a:pt x="2454" y="1385"/>
                  </a:lnTo>
                  <a:lnTo>
                    <a:pt x="2242" y="1283"/>
                  </a:lnTo>
                  <a:lnTo>
                    <a:pt x="1965" y="1286"/>
                  </a:lnTo>
                  <a:lnTo>
                    <a:pt x="1510" y="1372"/>
                  </a:lnTo>
                  <a:lnTo>
                    <a:pt x="1600" y="1276"/>
                  </a:lnTo>
                  <a:lnTo>
                    <a:pt x="1837" y="1073"/>
                  </a:lnTo>
                  <a:lnTo>
                    <a:pt x="2170" y="892"/>
                  </a:lnTo>
                  <a:lnTo>
                    <a:pt x="2545" y="862"/>
                  </a:lnTo>
                  <a:lnTo>
                    <a:pt x="2840" y="963"/>
                  </a:lnTo>
                  <a:lnTo>
                    <a:pt x="3003" y="1237"/>
                  </a:lnTo>
                  <a:lnTo>
                    <a:pt x="3093" y="1897"/>
                  </a:lnTo>
                  <a:lnTo>
                    <a:pt x="3168" y="3160"/>
                  </a:lnTo>
                  <a:lnTo>
                    <a:pt x="3480" y="3160"/>
                  </a:lnTo>
                  <a:lnTo>
                    <a:pt x="3499" y="2848"/>
                  </a:lnTo>
                  <a:lnTo>
                    <a:pt x="3485" y="2102"/>
                  </a:lnTo>
                  <a:lnTo>
                    <a:pt x="3332" y="1210"/>
                  </a:lnTo>
                  <a:lnTo>
                    <a:pt x="2935" y="459"/>
                  </a:lnTo>
                  <a:lnTo>
                    <a:pt x="2472" y="36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EF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2"/>
            <p:cNvSpPr>
              <a:spLocks/>
            </p:cNvSpPr>
            <p:nvPr/>
          </p:nvSpPr>
          <p:spPr bwMode="auto">
            <a:xfrm>
              <a:off x="5276215" y="2119760"/>
              <a:ext cx="3463925" cy="2597501"/>
            </a:xfrm>
            <a:custGeom>
              <a:avLst/>
              <a:gdLst>
                <a:gd name="T0" fmla="*/ 5454 w 5455"/>
                <a:gd name="T1" fmla="*/ 0 h 4091"/>
                <a:gd name="T2" fmla="*/ 4221 w 5455"/>
                <a:gd name="T3" fmla="*/ 345 h 4091"/>
                <a:gd name="T4" fmla="*/ 0 w 5455"/>
                <a:gd name="T5" fmla="*/ 3441 h 4091"/>
                <a:gd name="T6" fmla="*/ 337 w 5455"/>
                <a:gd name="T7" fmla="*/ 4090 h 4091"/>
                <a:gd name="T8" fmla="*/ 4623 w 5455"/>
                <a:gd name="T9" fmla="*/ 974 h 4091"/>
                <a:gd name="T10" fmla="*/ 5454 w 5455"/>
                <a:gd name="T11" fmla="*/ 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55" h="4091">
                  <a:moveTo>
                    <a:pt x="5454" y="0"/>
                  </a:moveTo>
                  <a:lnTo>
                    <a:pt x="4221" y="345"/>
                  </a:lnTo>
                  <a:lnTo>
                    <a:pt x="0" y="3441"/>
                  </a:lnTo>
                  <a:lnTo>
                    <a:pt x="337" y="4090"/>
                  </a:lnTo>
                  <a:lnTo>
                    <a:pt x="4623" y="974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rgbClr val="F9B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3"/>
            <p:cNvSpPr>
              <a:spLocks/>
            </p:cNvSpPr>
            <p:nvPr/>
          </p:nvSpPr>
          <p:spPr bwMode="auto">
            <a:xfrm>
              <a:off x="5276215" y="2339446"/>
              <a:ext cx="2936240" cy="2414006"/>
            </a:xfrm>
            <a:custGeom>
              <a:avLst/>
              <a:gdLst>
                <a:gd name="T0" fmla="*/ 4221 w 4624"/>
                <a:gd name="T1" fmla="*/ 0 h 3802"/>
                <a:gd name="T2" fmla="*/ 0 w 4624"/>
                <a:gd name="T3" fmla="*/ 3095 h 3802"/>
                <a:gd name="T4" fmla="*/ 341 w 4624"/>
                <a:gd name="T5" fmla="*/ 3801 h 3802"/>
                <a:gd name="T6" fmla="*/ 4623 w 4624"/>
                <a:gd name="T7" fmla="*/ 628 h 3802"/>
                <a:gd name="T8" fmla="*/ 4336 w 4624"/>
                <a:gd name="T9" fmla="*/ 608 h 3802"/>
                <a:gd name="T10" fmla="*/ 4388 w 4624"/>
                <a:gd name="T11" fmla="*/ 353 h 3802"/>
                <a:gd name="T12" fmla="*/ 4056 w 4624"/>
                <a:gd name="T13" fmla="*/ 328 h 3802"/>
                <a:gd name="T14" fmla="*/ 4221 w 4624"/>
                <a:gd name="T15" fmla="*/ 0 h 3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24" h="3802">
                  <a:moveTo>
                    <a:pt x="4221" y="0"/>
                  </a:moveTo>
                  <a:lnTo>
                    <a:pt x="0" y="3095"/>
                  </a:lnTo>
                  <a:lnTo>
                    <a:pt x="341" y="3801"/>
                  </a:lnTo>
                  <a:lnTo>
                    <a:pt x="4623" y="628"/>
                  </a:lnTo>
                  <a:lnTo>
                    <a:pt x="4336" y="608"/>
                  </a:lnTo>
                  <a:lnTo>
                    <a:pt x="4388" y="353"/>
                  </a:lnTo>
                  <a:lnTo>
                    <a:pt x="4056" y="328"/>
                  </a:lnTo>
                  <a:lnTo>
                    <a:pt x="4221" y="0"/>
                  </a:lnTo>
                  <a:close/>
                </a:path>
              </a:pathLst>
            </a:custGeom>
            <a:solidFill>
              <a:srgbClr val="F9B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4"/>
            <p:cNvSpPr>
              <a:spLocks/>
            </p:cNvSpPr>
            <p:nvPr/>
          </p:nvSpPr>
          <p:spPr bwMode="auto">
            <a:xfrm>
              <a:off x="8307705" y="2119760"/>
              <a:ext cx="432435" cy="325719"/>
            </a:xfrm>
            <a:custGeom>
              <a:avLst/>
              <a:gdLst>
                <a:gd name="T0" fmla="*/ 680 w 681"/>
                <a:gd name="T1" fmla="*/ 0 h 513"/>
                <a:gd name="T2" fmla="*/ 0 w 681"/>
                <a:gd name="T3" fmla="*/ 190 h 513"/>
                <a:gd name="T4" fmla="*/ 242 w 681"/>
                <a:gd name="T5" fmla="*/ 512 h 513"/>
                <a:gd name="T6" fmla="*/ 680 w 681"/>
                <a:gd name="T7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" h="513">
                  <a:moveTo>
                    <a:pt x="680" y="0"/>
                  </a:moveTo>
                  <a:lnTo>
                    <a:pt x="0" y="190"/>
                  </a:lnTo>
                  <a:lnTo>
                    <a:pt x="242" y="512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383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55"/>
            <p:cNvSpPr>
              <a:spLocks/>
            </p:cNvSpPr>
            <p:nvPr/>
          </p:nvSpPr>
          <p:spPr bwMode="auto">
            <a:xfrm>
              <a:off x="5770245" y="2510242"/>
              <a:ext cx="1065530" cy="1366371"/>
            </a:xfrm>
            <a:custGeom>
              <a:avLst/>
              <a:gdLst>
                <a:gd name="T0" fmla="*/ 582 w 1678"/>
                <a:gd name="T1" fmla="*/ 0 h 2152"/>
                <a:gd name="T2" fmla="*/ 265 w 1678"/>
                <a:gd name="T3" fmla="*/ 118 h 2152"/>
                <a:gd name="T4" fmla="*/ 104 w 1678"/>
                <a:gd name="T5" fmla="*/ 270 h 2152"/>
                <a:gd name="T6" fmla="*/ 49 w 1678"/>
                <a:gd name="T7" fmla="*/ 555 h 2152"/>
                <a:gd name="T8" fmla="*/ 50 w 1678"/>
                <a:gd name="T9" fmla="*/ 1075 h 2152"/>
                <a:gd name="T10" fmla="*/ 0 w 1678"/>
                <a:gd name="T11" fmla="*/ 1692 h 2152"/>
                <a:gd name="T12" fmla="*/ 0 w 1678"/>
                <a:gd name="T13" fmla="*/ 2010 h 2152"/>
                <a:gd name="T14" fmla="*/ 63 w 1678"/>
                <a:gd name="T15" fmla="*/ 2129 h 2152"/>
                <a:gd name="T16" fmla="*/ 204 w 1678"/>
                <a:gd name="T17" fmla="*/ 2151 h 2152"/>
                <a:gd name="T18" fmla="*/ 257 w 1678"/>
                <a:gd name="T19" fmla="*/ 2147 h 2152"/>
                <a:gd name="T20" fmla="*/ 322 w 1678"/>
                <a:gd name="T21" fmla="*/ 2134 h 2152"/>
                <a:gd name="T22" fmla="*/ 397 w 1678"/>
                <a:gd name="T23" fmla="*/ 2112 h 2152"/>
                <a:gd name="T24" fmla="*/ 480 w 1678"/>
                <a:gd name="T25" fmla="*/ 2084 h 2152"/>
                <a:gd name="T26" fmla="*/ 570 w 1678"/>
                <a:gd name="T27" fmla="*/ 2049 h 2152"/>
                <a:gd name="T28" fmla="*/ 663 w 1678"/>
                <a:gd name="T29" fmla="*/ 2011 h 2152"/>
                <a:gd name="T30" fmla="*/ 759 w 1678"/>
                <a:gd name="T31" fmla="*/ 1969 h 2152"/>
                <a:gd name="T32" fmla="*/ 854 w 1678"/>
                <a:gd name="T33" fmla="*/ 1926 h 2152"/>
                <a:gd name="T34" fmla="*/ 948 w 1678"/>
                <a:gd name="T35" fmla="*/ 1882 h 2152"/>
                <a:gd name="T36" fmla="*/ 1263 w 1678"/>
                <a:gd name="T37" fmla="*/ 1732 h 2152"/>
                <a:gd name="T38" fmla="*/ 1317 w 1678"/>
                <a:gd name="T39" fmla="*/ 1707 h 2152"/>
                <a:gd name="T40" fmla="*/ 1357 w 1678"/>
                <a:gd name="T41" fmla="*/ 1690 h 2152"/>
                <a:gd name="T42" fmla="*/ 1381 w 1678"/>
                <a:gd name="T43" fmla="*/ 1682 h 2152"/>
                <a:gd name="T44" fmla="*/ 1483 w 1678"/>
                <a:gd name="T45" fmla="*/ 1683 h 2152"/>
                <a:gd name="T46" fmla="*/ 1574 w 1678"/>
                <a:gd name="T47" fmla="*/ 1710 h 2152"/>
                <a:gd name="T48" fmla="*/ 1642 w 1678"/>
                <a:gd name="T49" fmla="*/ 1738 h 2152"/>
                <a:gd name="T50" fmla="*/ 1675 w 1678"/>
                <a:gd name="T51" fmla="*/ 1747 h 2152"/>
                <a:gd name="T52" fmla="*/ 1677 w 1678"/>
                <a:gd name="T53" fmla="*/ 1728 h 2152"/>
                <a:gd name="T54" fmla="*/ 1666 w 1678"/>
                <a:gd name="T55" fmla="*/ 1690 h 2152"/>
                <a:gd name="T56" fmla="*/ 1635 w 1678"/>
                <a:gd name="T57" fmla="*/ 1641 h 2152"/>
                <a:gd name="T58" fmla="*/ 1578 w 1678"/>
                <a:gd name="T59" fmla="*/ 1589 h 2152"/>
                <a:gd name="T60" fmla="*/ 1489 w 1678"/>
                <a:gd name="T61" fmla="*/ 1543 h 2152"/>
                <a:gd name="T62" fmla="*/ 1362 w 1678"/>
                <a:gd name="T63" fmla="*/ 1511 h 2152"/>
                <a:gd name="T64" fmla="*/ 1299 w 1678"/>
                <a:gd name="T65" fmla="*/ 1508 h 2152"/>
                <a:gd name="T66" fmla="*/ 1225 w 1678"/>
                <a:gd name="T67" fmla="*/ 1513 h 2152"/>
                <a:gd name="T68" fmla="*/ 1142 w 1678"/>
                <a:gd name="T69" fmla="*/ 1526 h 2152"/>
                <a:gd name="T70" fmla="*/ 1053 w 1678"/>
                <a:gd name="T71" fmla="*/ 1543 h 2152"/>
                <a:gd name="T72" fmla="*/ 961 w 1678"/>
                <a:gd name="T73" fmla="*/ 1564 h 2152"/>
                <a:gd name="T74" fmla="*/ 778 w 1678"/>
                <a:gd name="T75" fmla="*/ 1608 h 2152"/>
                <a:gd name="T76" fmla="*/ 692 w 1678"/>
                <a:gd name="T77" fmla="*/ 1627 h 2152"/>
                <a:gd name="T78" fmla="*/ 614 w 1678"/>
                <a:gd name="T79" fmla="*/ 1643 h 2152"/>
                <a:gd name="T80" fmla="*/ 546 w 1678"/>
                <a:gd name="T81" fmla="*/ 1653 h 2152"/>
                <a:gd name="T82" fmla="*/ 490 w 1678"/>
                <a:gd name="T83" fmla="*/ 1656 h 2152"/>
                <a:gd name="T84" fmla="*/ 451 w 1678"/>
                <a:gd name="T85" fmla="*/ 1649 h 2152"/>
                <a:gd name="T86" fmla="*/ 430 w 1678"/>
                <a:gd name="T87" fmla="*/ 1631 h 2152"/>
                <a:gd name="T88" fmla="*/ 433 w 1678"/>
                <a:gd name="T89" fmla="*/ 1332 h 2152"/>
                <a:gd name="T90" fmla="*/ 488 w 1678"/>
                <a:gd name="T91" fmla="*/ 776 h 2152"/>
                <a:gd name="T92" fmla="*/ 551 w 1678"/>
                <a:gd name="T93" fmla="*/ 240 h 2152"/>
                <a:gd name="T94" fmla="*/ 582 w 1678"/>
                <a:gd name="T95" fmla="*/ 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8" h="2152">
                  <a:moveTo>
                    <a:pt x="582" y="0"/>
                  </a:moveTo>
                  <a:lnTo>
                    <a:pt x="265" y="118"/>
                  </a:lnTo>
                  <a:lnTo>
                    <a:pt x="104" y="270"/>
                  </a:lnTo>
                  <a:lnTo>
                    <a:pt x="49" y="555"/>
                  </a:lnTo>
                  <a:lnTo>
                    <a:pt x="50" y="1075"/>
                  </a:lnTo>
                  <a:lnTo>
                    <a:pt x="0" y="1692"/>
                  </a:lnTo>
                  <a:lnTo>
                    <a:pt x="0" y="2010"/>
                  </a:lnTo>
                  <a:lnTo>
                    <a:pt x="63" y="2129"/>
                  </a:lnTo>
                  <a:lnTo>
                    <a:pt x="204" y="2151"/>
                  </a:lnTo>
                  <a:lnTo>
                    <a:pt x="257" y="2147"/>
                  </a:lnTo>
                  <a:lnTo>
                    <a:pt x="322" y="2134"/>
                  </a:lnTo>
                  <a:lnTo>
                    <a:pt x="397" y="2112"/>
                  </a:lnTo>
                  <a:lnTo>
                    <a:pt x="480" y="2084"/>
                  </a:lnTo>
                  <a:lnTo>
                    <a:pt x="570" y="2049"/>
                  </a:lnTo>
                  <a:lnTo>
                    <a:pt x="663" y="2011"/>
                  </a:lnTo>
                  <a:lnTo>
                    <a:pt x="759" y="1969"/>
                  </a:lnTo>
                  <a:lnTo>
                    <a:pt x="854" y="1926"/>
                  </a:lnTo>
                  <a:lnTo>
                    <a:pt x="948" y="1882"/>
                  </a:lnTo>
                  <a:lnTo>
                    <a:pt x="1263" y="1732"/>
                  </a:lnTo>
                  <a:lnTo>
                    <a:pt x="1317" y="1707"/>
                  </a:lnTo>
                  <a:lnTo>
                    <a:pt x="1357" y="1690"/>
                  </a:lnTo>
                  <a:lnTo>
                    <a:pt x="1381" y="1682"/>
                  </a:lnTo>
                  <a:lnTo>
                    <a:pt x="1483" y="1683"/>
                  </a:lnTo>
                  <a:lnTo>
                    <a:pt x="1574" y="1710"/>
                  </a:lnTo>
                  <a:lnTo>
                    <a:pt x="1642" y="1738"/>
                  </a:lnTo>
                  <a:lnTo>
                    <a:pt x="1675" y="1747"/>
                  </a:lnTo>
                  <a:lnTo>
                    <a:pt x="1677" y="1728"/>
                  </a:lnTo>
                  <a:lnTo>
                    <a:pt x="1666" y="1690"/>
                  </a:lnTo>
                  <a:lnTo>
                    <a:pt x="1635" y="1641"/>
                  </a:lnTo>
                  <a:lnTo>
                    <a:pt x="1578" y="1589"/>
                  </a:lnTo>
                  <a:lnTo>
                    <a:pt x="1489" y="1543"/>
                  </a:lnTo>
                  <a:lnTo>
                    <a:pt x="1362" y="1511"/>
                  </a:lnTo>
                  <a:lnTo>
                    <a:pt x="1299" y="1508"/>
                  </a:lnTo>
                  <a:lnTo>
                    <a:pt x="1225" y="1513"/>
                  </a:lnTo>
                  <a:lnTo>
                    <a:pt x="1142" y="1526"/>
                  </a:lnTo>
                  <a:lnTo>
                    <a:pt x="1053" y="1543"/>
                  </a:lnTo>
                  <a:lnTo>
                    <a:pt x="961" y="1564"/>
                  </a:lnTo>
                  <a:lnTo>
                    <a:pt x="778" y="1608"/>
                  </a:lnTo>
                  <a:lnTo>
                    <a:pt x="692" y="1627"/>
                  </a:lnTo>
                  <a:lnTo>
                    <a:pt x="614" y="1643"/>
                  </a:lnTo>
                  <a:lnTo>
                    <a:pt x="546" y="1653"/>
                  </a:lnTo>
                  <a:lnTo>
                    <a:pt x="490" y="1656"/>
                  </a:lnTo>
                  <a:lnTo>
                    <a:pt x="451" y="1649"/>
                  </a:lnTo>
                  <a:lnTo>
                    <a:pt x="430" y="1631"/>
                  </a:lnTo>
                  <a:lnTo>
                    <a:pt x="433" y="1332"/>
                  </a:lnTo>
                  <a:lnTo>
                    <a:pt x="488" y="776"/>
                  </a:lnTo>
                  <a:lnTo>
                    <a:pt x="551" y="24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BC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6"/>
            <p:cNvSpPr>
              <a:spLocks/>
            </p:cNvSpPr>
            <p:nvPr/>
          </p:nvSpPr>
          <p:spPr bwMode="auto">
            <a:xfrm>
              <a:off x="5709285" y="2440400"/>
              <a:ext cx="579120" cy="780965"/>
            </a:xfrm>
            <a:custGeom>
              <a:avLst/>
              <a:gdLst>
                <a:gd name="T0" fmla="*/ 911 w 912"/>
                <a:gd name="T1" fmla="*/ 0 h 1230"/>
                <a:gd name="T2" fmla="*/ 507 w 912"/>
                <a:gd name="T3" fmla="*/ 20 h 1230"/>
                <a:gd name="T4" fmla="*/ 278 w 912"/>
                <a:gd name="T5" fmla="*/ 134 h 1230"/>
                <a:gd name="T6" fmla="*/ 137 w 912"/>
                <a:gd name="T7" fmla="*/ 439 h 1230"/>
                <a:gd name="T8" fmla="*/ 0 w 912"/>
                <a:gd name="T9" fmla="*/ 1032 h 1230"/>
                <a:gd name="T10" fmla="*/ 303 w 912"/>
                <a:gd name="T11" fmla="*/ 1166 h 1230"/>
                <a:gd name="T12" fmla="*/ 465 w 912"/>
                <a:gd name="T13" fmla="*/ 1227 h 1230"/>
                <a:gd name="T14" fmla="*/ 544 w 912"/>
                <a:gd name="T15" fmla="*/ 1229 h 1230"/>
                <a:gd name="T16" fmla="*/ 595 w 912"/>
                <a:gd name="T17" fmla="*/ 1186 h 1230"/>
                <a:gd name="T18" fmla="*/ 675 w 912"/>
                <a:gd name="T19" fmla="*/ 966 h 1230"/>
                <a:gd name="T20" fmla="*/ 780 w 912"/>
                <a:gd name="T21" fmla="*/ 562 h 1230"/>
                <a:gd name="T22" fmla="*/ 871 w 912"/>
                <a:gd name="T23" fmla="*/ 173 h 1230"/>
                <a:gd name="T24" fmla="*/ 911 w 912"/>
                <a:gd name="T25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1230">
                  <a:moveTo>
                    <a:pt x="911" y="0"/>
                  </a:moveTo>
                  <a:lnTo>
                    <a:pt x="507" y="20"/>
                  </a:lnTo>
                  <a:lnTo>
                    <a:pt x="278" y="134"/>
                  </a:lnTo>
                  <a:lnTo>
                    <a:pt x="137" y="439"/>
                  </a:lnTo>
                  <a:lnTo>
                    <a:pt x="0" y="1032"/>
                  </a:lnTo>
                  <a:lnTo>
                    <a:pt x="303" y="1166"/>
                  </a:lnTo>
                  <a:lnTo>
                    <a:pt x="465" y="1227"/>
                  </a:lnTo>
                  <a:lnTo>
                    <a:pt x="544" y="1229"/>
                  </a:lnTo>
                  <a:lnTo>
                    <a:pt x="595" y="1186"/>
                  </a:lnTo>
                  <a:lnTo>
                    <a:pt x="675" y="966"/>
                  </a:lnTo>
                  <a:lnTo>
                    <a:pt x="780" y="562"/>
                  </a:lnTo>
                  <a:lnTo>
                    <a:pt x="871" y="173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605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grpSp>
          <p:nvGrpSpPr>
            <p:cNvPr id="22" name="Group 157"/>
            <p:cNvGrpSpPr>
              <a:grpSpLocks/>
            </p:cNvGrpSpPr>
            <p:nvPr/>
          </p:nvGrpSpPr>
          <p:grpSpPr bwMode="auto">
            <a:xfrm>
              <a:off x="6343650" y="1531179"/>
              <a:ext cx="568960" cy="1000016"/>
              <a:chOff x="3086" y="8567"/>
              <a:chExt cx="896" cy="1575"/>
            </a:xfrm>
          </p:grpSpPr>
          <p:sp>
            <p:nvSpPr>
              <p:cNvPr id="29" name="Freeform 158"/>
              <p:cNvSpPr>
                <a:spLocks/>
              </p:cNvSpPr>
              <p:nvPr/>
            </p:nvSpPr>
            <p:spPr bwMode="auto">
              <a:xfrm>
                <a:off x="3086" y="8567"/>
                <a:ext cx="896" cy="1575"/>
              </a:xfrm>
              <a:custGeom>
                <a:avLst/>
                <a:gdLst>
                  <a:gd name="T0" fmla="*/ 452 w 896"/>
                  <a:gd name="T1" fmla="*/ 0 h 1575"/>
                  <a:gd name="T2" fmla="*/ 385 w 896"/>
                  <a:gd name="T3" fmla="*/ 2 h 1575"/>
                  <a:gd name="T4" fmla="*/ 322 w 896"/>
                  <a:gd name="T5" fmla="*/ 15 h 1575"/>
                  <a:gd name="T6" fmla="*/ 267 w 896"/>
                  <a:gd name="T7" fmla="*/ 37 h 1575"/>
                  <a:gd name="T8" fmla="*/ 223 w 896"/>
                  <a:gd name="T9" fmla="*/ 68 h 1575"/>
                  <a:gd name="T10" fmla="*/ 192 w 896"/>
                  <a:gd name="T11" fmla="*/ 107 h 1575"/>
                  <a:gd name="T12" fmla="*/ 178 w 896"/>
                  <a:gd name="T13" fmla="*/ 154 h 1575"/>
                  <a:gd name="T14" fmla="*/ 170 w 896"/>
                  <a:gd name="T15" fmla="*/ 233 h 1575"/>
                  <a:gd name="T16" fmla="*/ 159 w 896"/>
                  <a:gd name="T17" fmla="*/ 319 h 1575"/>
                  <a:gd name="T18" fmla="*/ 146 w 896"/>
                  <a:gd name="T19" fmla="*/ 410 h 1575"/>
                  <a:gd name="T20" fmla="*/ 132 w 896"/>
                  <a:gd name="T21" fmla="*/ 506 h 1575"/>
                  <a:gd name="T22" fmla="*/ 117 w 896"/>
                  <a:gd name="T23" fmla="*/ 604 h 1575"/>
                  <a:gd name="T24" fmla="*/ 101 w 896"/>
                  <a:gd name="T25" fmla="*/ 703 h 1575"/>
                  <a:gd name="T26" fmla="*/ 84 w 896"/>
                  <a:gd name="T27" fmla="*/ 802 h 1575"/>
                  <a:gd name="T28" fmla="*/ 68 w 896"/>
                  <a:gd name="T29" fmla="*/ 899 h 1575"/>
                  <a:gd name="T30" fmla="*/ 53 w 896"/>
                  <a:gd name="T31" fmla="*/ 992 h 1575"/>
                  <a:gd name="T32" fmla="*/ 38 w 896"/>
                  <a:gd name="T33" fmla="*/ 1081 h 1575"/>
                  <a:gd name="T34" fmla="*/ 25 w 896"/>
                  <a:gd name="T35" fmla="*/ 1164 h 1575"/>
                  <a:gd name="T36" fmla="*/ 15 w 896"/>
                  <a:gd name="T37" fmla="*/ 1238 h 1575"/>
                  <a:gd name="T38" fmla="*/ 7 w 896"/>
                  <a:gd name="T39" fmla="*/ 1303 h 1575"/>
                  <a:gd name="T40" fmla="*/ 1 w 896"/>
                  <a:gd name="T41" fmla="*/ 1358 h 1575"/>
                  <a:gd name="T42" fmla="*/ 0 w 896"/>
                  <a:gd name="T43" fmla="*/ 1400 h 1575"/>
                  <a:gd name="T44" fmla="*/ 2 w 896"/>
                  <a:gd name="T45" fmla="*/ 1429 h 1575"/>
                  <a:gd name="T46" fmla="*/ 8 w 896"/>
                  <a:gd name="T47" fmla="*/ 1442 h 1575"/>
                  <a:gd name="T48" fmla="*/ 190 w 896"/>
                  <a:gd name="T49" fmla="*/ 1544 h 1575"/>
                  <a:gd name="T50" fmla="*/ 300 w 896"/>
                  <a:gd name="T51" fmla="*/ 1575 h 1575"/>
                  <a:gd name="T52" fmla="*/ 382 w 896"/>
                  <a:gd name="T53" fmla="*/ 1532 h 1575"/>
                  <a:gd name="T54" fmla="*/ 482 w 896"/>
                  <a:gd name="T55" fmla="*/ 1414 h 1575"/>
                  <a:gd name="T56" fmla="*/ 469 w 896"/>
                  <a:gd name="T57" fmla="*/ 1329 h 1575"/>
                  <a:gd name="T58" fmla="*/ 439 w 896"/>
                  <a:gd name="T59" fmla="*/ 1138 h 1575"/>
                  <a:gd name="T60" fmla="*/ 411 w 896"/>
                  <a:gd name="T61" fmla="*/ 959 h 1575"/>
                  <a:gd name="T62" fmla="*/ 396 w 896"/>
                  <a:gd name="T63" fmla="*/ 939 h 1575"/>
                  <a:gd name="T64" fmla="*/ 380 w 896"/>
                  <a:gd name="T65" fmla="*/ 895 h 1575"/>
                  <a:gd name="T66" fmla="*/ 374 w 896"/>
                  <a:gd name="T67" fmla="*/ 854 h 1575"/>
                  <a:gd name="T68" fmla="*/ 376 w 896"/>
                  <a:gd name="T69" fmla="*/ 822 h 1575"/>
                  <a:gd name="T70" fmla="*/ 381 w 896"/>
                  <a:gd name="T71" fmla="*/ 806 h 1575"/>
                  <a:gd name="T72" fmla="*/ 892 w 896"/>
                  <a:gd name="T73" fmla="*/ 806 h 1575"/>
                  <a:gd name="T74" fmla="*/ 862 w 896"/>
                  <a:gd name="T75" fmla="*/ 591 h 1575"/>
                  <a:gd name="T76" fmla="*/ 734 w 896"/>
                  <a:gd name="T77" fmla="*/ 148 h 1575"/>
                  <a:gd name="T78" fmla="*/ 695 w 896"/>
                  <a:gd name="T79" fmla="*/ 95 h 1575"/>
                  <a:gd name="T80" fmla="*/ 644 w 896"/>
                  <a:gd name="T81" fmla="*/ 54 h 1575"/>
                  <a:gd name="T82" fmla="*/ 584 w 896"/>
                  <a:gd name="T83" fmla="*/ 25 h 1575"/>
                  <a:gd name="T84" fmla="*/ 519 w 896"/>
                  <a:gd name="T85" fmla="*/ 7 h 1575"/>
                  <a:gd name="T86" fmla="*/ 452 w 896"/>
                  <a:gd name="T87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96" h="1575">
                    <a:moveTo>
                      <a:pt x="452" y="0"/>
                    </a:moveTo>
                    <a:lnTo>
                      <a:pt x="385" y="2"/>
                    </a:lnTo>
                    <a:lnTo>
                      <a:pt x="322" y="15"/>
                    </a:lnTo>
                    <a:lnTo>
                      <a:pt x="267" y="37"/>
                    </a:lnTo>
                    <a:lnTo>
                      <a:pt x="223" y="68"/>
                    </a:lnTo>
                    <a:lnTo>
                      <a:pt x="192" y="107"/>
                    </a:lnTo>
                    <a:lnTo>
                      <a:pt x="178" y="154"/>
                    </a:lnTo>
                    <a:lnTo>
                      <a:pt x="170" y="233"/>
                    </a:lnTo>
                    <a:lnTo>
                      <a:pt x="159" y="319"/>
                    </a:lnTo>
                    <a:lnTo>
                      <a:pt x="146" y="410"/>
                    </a:lnTo>
                    <a:lnTo>
                      <a:pt x="132" y="506"/>
                    </a:lnTo>
                    <a:lnTo>
                      <a:pt x="117" y="604"/>
                    </a:lnTo>
                    <a:lnTo>
                      <a:pt x="101" y="703"/>
                    </a:lnTo>
                    <a:lnTo>
                      <a:pt x="84" y="802"/>
                    </a:lnTo>
                    <a:lnTo>
                      <a:pt x="68" y="899"/>
                    </a:lnTo>
                    <a:lnTo>
                      <a:pt x="53" y="992"/>
                    </a:lnTo>
                    <a:lnTo>
                      <a:pt x="38" y="1081"/>
                    </a:lnTo>
                    <a:lnTo>
                      <a:pt x="25" y="1164"/>
                    </a:lnTo>
                    <a:lnTo>
                      <a:pt x="15" y="1238"/>
                    </a:lnTo>
                    <a:lnTo>
                      <a:pt x="7" y="1303"/>
                    </a:lnTo>
                    <a:lnTo>
                      <a:pt x="1" y="1358"/>
                    </a:lnTo>
                    <a:lnTo>
                      <a:pt x="0" y="1400"/>
                    </a:lnTo>
                    <a:lnTo>
                      <a:pt x="2" y="1429"/>
                    </a:lnTo>
                    <a:lnTo>
                      <a:pt x="8" y="1442"/>
                    </a:lnTo>
                    <a:lnTo>
                      <a:pt x="190" y="1544"/>
                    </a:lnTo>
                    <a:lnTo>
                      <a:pt x="300" y="1575"/>
                    </a:lnTo>
                    <a:lnTo>
                      <a:pt x="382" y="1532"/>
                    </a:lnTo>
                    <a:lnTo>
                      <a:pt x="482" y="1414"/>
                    </a:lnTo>
                    <a:lnTo>
                      <a:pt x="469" y="1329"/>
                    </a:lnTo>
                    <a:lnTo>
                      <a:pt x="439" y="1138"/>
                    </a:lnTo>
                    <a:lnTo>
                      <a:pt x="411" y="959"/>
                    </a:lnTo>
                    <a:lnTo>
                      <a:pt x="396" y="939"/>
                    </a:lnTo>
                    <a:lnTo>
                      <a:pt x="380" y="895"/>
                    </a:lnTo>
                    <a:lnTo>
                      <a:pt x="374" y="854"/>
                    </a:lnTo>
                    <a:lnTo>
                      <a:pt x="376" y="822"/>
                    </a:lnTo>
                    <a:lnTo>
                      <a:pt x="381" y="806"/>
                    </a:lnTo>
                    <a:lnTo>
                      <a:pt x="892" y="806"/>
                    </a:lnTo>
                    <a:lnTo>
                      <a:pt x="862" y="591"/>
                    </a:lnTo>
                    <a:lnTo>
                      <a:pt x="734" y="148"/>
                    </a:lnTo>
                    <a:lnTo>
                      <a:pt x="695" y="95"/>
                    </a:lnTo>
                    <a:lnTo>
                      <a:pt x="644" y="54"/>
                    </a:lnTo>
                    <a:lnTo>
                      <a:pt x="584" y="25"/>
                    </a:lnTo>
                    <a:lnTo>
                      <a:pt x="519" y="7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FBC9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59"/>
              <p:cNvSpPr>
                <a:spLocks/>
              </p:cNvSpPr>
              <p:nvPr/>
            </p:nvSpPr>
            <p:spPr bwMode="auto">
              <a:xfrm>
                <a:off x="3086" y="8567"/>
                <a:ext cx="896" cy="1575"/>
              </a:xfrm>
              <a:custGeom>
                <a:avLst/>
                <a:gdLst>
                  <a:gd name="T0" fmla="*/ 892 w 896"/>
                  <a:gd name="T1" fmla="*/ 806 h 1575"/>
                  <a:gd name="T2" fmla="*/ 381 w 896"/>
                  <a:gd name="T3" fmla="*/ 806 h 1575"/>
                  <a:gd name="T4" fmla="*/ 387 w 896"/>
                  <a:gd name="T5" fmla="*/ 814 h 1575"/>
                  <a:gd name="T6" fmla="*/ 407 w 896"/>
                  <a:gd name="T7" fmla="*/ 935 h 1575"/>
                  <a:gd name="T8" fmla="*/ 411 w 896"/>
                  <a:gd name="T9" fmla="*/ 959 h 1575"/>
                  <a:gd name="T10" fmla="*/ 427 w 896"/>
                  <a:gd name="T11" fmla="*/ 979 h 1575"/>
                  <a:gd name="T12" fmla="*/ 475 w 896"/>
                  <a:gd name="T13" fmla="*/ 1007 h 1575"/>
                  <a:gd name="T14" fmla="*/ 545 w 896"/>
                  <a:gd name="T15" fmla="*/ 1017 h 1575"/>
                  <a:gd name="T16" fmla="*/ 639 w 896"/>
                  <a:gd name="T17" fmla="*/ 1002 h 1575"/>
                  <a:gd name="T18" fmla="*/ 823 w 896"/>
                  <a:gd name="T19" fmla="*/ 937 h 1575"/>
                  <a:gd name="T20" fmla="*/ 895 w 896"/>
                  <a:gd name="T21" fmla="*/ 827 h 1575"/>
                  <a:gd name="T22" fmla="*/ 892 w 896"/>
                  <a:gd name="T23" fmla="*/ 806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6" h="1575">
                    <a:moveTo>
                      <a:pt x="892" y="806"/>
                    </a:moveTo>
                    <a:lnTo>
                      <a:pt x="381" y="806"/>
                    </a:lnTo>
                    <a:lnTo>
                      <a:pt x="387" y="814"/>
                    </a:lnTo>
                    <a:lnTo>
                      <a:pt x="407" y="935"/>
                    </a:lnTo>
                    <a:lnTo>
                      <a:pt x="411" y="959"/>
                    </a:lnTo>
                    <a:lnTo>
                      <a:pt x="427" y="979"/>
                    </a:lnTo>
                    <a:lnTo>
                      <a:pt x="475" y="1007"/>
                    </a:lnTo>
                    <a:lnTo>
                      <a:pt x="545" y="1017"/>
                    </a:lnTo>
                    <a:lnTo>
                      <a:pt x="639" y="1002"/>
                    </a:lnTo>
                    <a:lnTo>
                      <a:pt x="823" y="937"/>
                    </a:lnTo>
                    <a:lnTo>
                      <a:pt x="895" y="827"/>
                    </a:lnTo>
                    <a:lnTo>
                      <a:pt x="892" y="806"/>
                    </a:lnTo>
                    <a:close/>
                  </a:path>
                </a:pathLst>
              </a:custGeom>
              <a:solidFill>
                <a:srgbClr val="FBC9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60"/>
              <p:cNvSpPr>
                <a:spLocks/>
              </p:cNvSpPr>
              <p:nvPr/>
            </p:nvSpPr>
            <p:spPr bwMode="auto">
              <a:xfrm>
                <a:off x="3086" y="8567"/>
                <a:ext cx="896" cy="1575"/>
              </a:xfrm>
              <a:custGeom>
                <a:avLst/>
                <a:gdLst>
                  <a:gd name="T0" fmla="*/ 381 w 896"/>
                  <a:gd name="T1" fmla="*/ 806 h 1575"/>
                  <a:gd name="T2" fmla="*/ 376 w 896"/>
                  <a:gd name="T3" fmla="*/ 822 h 1575"/>
                  <a:gd name="T4" fmla="*/ 374 w 896"/>
                  <a:gd name="T5" fmla="*/ 854 h 1575"/>
                  <a:gd name="T6" fmla="*/ 380 w 896"/>
                  <a:gd name="T7" fmla="*/ 895 h 1575"/>
                  <a:gd name="T8" fmla="*/ 396 w 896"/>
                  <a:gd name="T9" fmla="*/ 939 h 1575"/>
                  <a:gd name="T10" fmla="*/ 411 w 896"/>
                  <a:gd name="T11" fmla="*/ 959 h 1575"/>
                  <a:gd name="T12" fmla="*/ 407 w 896"/>
                  <a:gd name="T13" fmla="*/ 935 h 1575"/>
                  <a:gd name="T14" fmla="*/ 387 w 896"/>
                  <a:gd name="T15" fmla="*/ 814 h 1575"/>
                  <a:gd name="T16" fmla="*/ 381 w 896"/>
                  <a:gd name="T17" fmla="*/ 806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6" h="1575">
                    <a:moveTo>
                      <a:pt x="381" y="806"/>
                    </a:moveTo>
                    <a:lnTo>
                      <a:pt x="376" y="822"/>
                    </a:lnTo>
                    <a:lnTo>
                      <a:pt x="374" y="854"/>
                    </a:lnTo>
                    <a:lnTo>
                      <a:pt x="380" y="895"/>
                    </a:lnTo>
                    <a:lnTo>
                      <a:pt x="396" y="939"/>
                    </a:lnTo>
                    <a:lnTo>
                      <a:pt x="411" y="959"/>
                    </a:lnTo>
                    <a:lnTo>
                      <a:pt x="407" y="935"/>
                    </a:lnTo>
                    <a:lnTo>
                      <a:pt x="387" y="814"/>
                    </a:lnTo>
                    <a:lnTo>
                      <a:pt x="381" y="806"/>
                    </a:lnTo>
                    <a:close/>
                  </a:path>
                </a:pathLst>
              </a:custGeom>
              <a:solidFill>
                <a:srgbClr val="FBC9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161"/>
            <p:cNvSpPr>
              <a:spLocks/>
            </p:cNvSpPr>
            <p:nvPr/>
          </p:nvSpPr>
          <p:spPr bwMode="auto">
            <a:xfrm>
              <a:off x="5735955" y="1425145"/>
              <a:ext cx="1076960" cy="1051445"/>
            </a:xfrm>
            <a:custGeom>
              <a:avLst/>
              <a:gdLst>
                <a:gd name="T0" fmla="*/ 1144 w 1696"/>
                <a:gd name="T1" fmla="*/ 6 h 1656"/>
                <a:gd name="T2" fmla="*/ 1000 w 1696"/>
                <a:gd name="T3" fmla="*/ 42 h 1656"/>
                <a:gd name="T4" fmla="*/ 876 w 1696"/>
                <a:gd name="T5" fmla="*/ 103 h 1656"/>
                <a:gd name="T6" fmla="*/ 773 w 1696"/>
                <a:gd name="T7" fmla="*/ 185 h 1656"/>
                <a:gd name="T8" fmla="*/ 692 w 1696"/>
                <a:gd name="T9" fmla="*/ 280 h 1656"/>
                <a:gd name="T10" fmla="*/ 633 w 1696"/>
                <a:gd name="T11" fmla="*/ 383 h 1656"/>
                <a:gd name="T12" fmla="*/ 596 w 1696"/>
                <a:gd name="T13" fmla="*/ 487 h 1656"/>
                <a:gd name="T14" fmla="*/ 582 w 1696"/>
                <a:gd name="T15" fmla="*/ 586 h 1656"/>
                <a:gd name="T16" fmla="*/ 554 w 1696"/>
                <a:gd name="T17" fmla="*/ 697 h 1656"/>
                <a:gd name="T18" fmla="*/ 485 w 1696"/>
                <a:gd name="T19" fmla="*/ 762 h 1656"/>
                <a:gd name="T20" fmla="*/ 388 w 1696"/>
                <a:gd name="T21" fmla="*/ 803 h 1656"/>
                <a:gd name="T22" fmla="*/ 276 w 1696"/>
                <a:gd name="T23" fmla="*/ 846 h 1656"/>
                <a:gd name="T24" fmla="*/ 163 w 1696"/>
                <a:gd name="T25" fmla="*/ 914 h 1656"/>
                <a:gd name="T26" fmla="*/ 59 w 1696"/>
                <a:gd name="T27" fmla="*/ 1031 h 1656"/>
                <a:gd name="T28" fmla="*/ 9 w 1696"/>
                <a:gd name="T29" fmla="*/ 1155 h 1656"/>
                <a:gd name="T30" fmla="*/ 0 w 1696"/>
                <a:gd name="T31" fmla="*/ 1285 h 1656"/>
                <a:gd name="T32" fmla="*/ 29 w 1696"/>
                <a:gd name="T33" fmla="*/ 1409 h 1656"/>
                <a:gd name="T34" fmla="*/ 89 w 1696"/>
                <a:gd name="T35" fmla="*/ 1519 h 1656"/>
                <a:gd name="T36" fmla="*/ 177 w 1696"/>
                <a:gd name="T37" fmla="*/ 1602 h 1656"/>
                <a:gd name="T38" fmla="*/ 286 w 1696"/>
                <a:gd name="T39" fmla="*/ 1649 h 1656"/>
                <a:gd name="T40" fmla="*/ 412 w 1696"/>
                <a:gd name="T41" fmla="*/ 1648 h 1656"/>
                <a:gd name="T42" fmla="*/ 556 w 1696"/>
                <a:gd name="T43" fmla="*/ 1599 h 1656"/>
                <a:gd name="T44" fmla="*/ 640 w 1696"/>
                <a:gd name="T45" fmla="*/ 1537 h 1656"/>
                <a:gd name="T46" fmla="*/ 701 w 1696"/>
                <a:gd name="T47" fmla="*/ 1475 h 1656"/>
                <a:gd name="T48" fmla="*/ 778 w 1696"/>
                <a:gd name="T49" fmla="*/ 1425 h 1656"/>
                <a:gd name="T50" fmla="*/ 909 w 1696"/>
                <a:gd name="T51" fmla="*/ 1401 h 1656"/>
                <a:gd name="T52" fmla="*/ 1039 w 1696"/>
                <a:gd name="T53" fmla="*/ 1352 h 1656"/>
                <a:gd name="T54" fmla="*/ 1104 w 1696"/>
                <a:gd name="T55" fmla="*/ 1244 h 1656"/>
                <a:gd name="T56" fmla="*/ 1124 w 1696"/>
                <a:gd name="T57" fmla="*/ 1111 h 1656"/>
                <a:gd name="T58" fmla="*/ 1118 w 1696"/>
                <a:gd name="T59" fmla="*/ 990 h 1656"/>
                <a:gd name="T60" fmla="*/ 1107 w 1696"/>
                <a:gd name="T61" fmla="*/ 914 h 1656"/>
                <a:gd name="T62" fmla="*/ 1064 w 1696"/>
                <a:gd name="T63" fmla="*/ 878 h 1656"/>
                <a:gd name="T64" fmla="*/ 956 w 1696"/>
                <a:gd name="T65" fmla="*/ 856 h 1656"/>
                <a:gd name="T66" fmla="*/ 882 w 1696"/>
                <a:gd name="T67" fmla="*/ 795 h 1656"/>
                <a:gd name="T68" fmla="*/ 956 w 1696"/>
                <a:gd name="T69" fmla="*/ 648 h 1656"/>
                <a:gd name="T70" fmla="*/ 1006 w 1696"/>
                <a:gd name="T71" fmla="*/ 621 h 1656"/>
                <a:gd name="T72" fmla="*/ 1107 w 1696"/>
                <a:gd name="T73" fmla="*/ 748 h 1656"/>
                <a:gd name="T74" fmla="*/ 1158 w 1696"/>
                <a:gd name="T75" fmla="*/ 726 h 1656"/>
                <a:gd name="T76" fmla="*/ 1213 w 1696"/>
                <a:gd name="T77" fmla="*/ 586 h 1656"/>
                <a:gd name="T78" fmla="*/ 1234 w 1696"/>
                <a:gd name="T79" fmla="*/ 482 h 1656"/>
                <a:gd name="T80" fmla="*/ 1286 w 1696"/>
                <a:gd name="T81" fmla="*/ 372 h 1656"/>
                <a:gd name="T82" fmla="*/ 1405 w 1696"/>
                <a:gd name="T83" fmla="*/ 300 h 1656"/>
                <a:gd name="T84" fmla="*/ 1578 w 1696"/>
                <a:gd name="T85" fmla="*/ 286 h 1656"/>
                <a:gd name="T86" fmla="*/ 1675 w 1696"/>
                <a:gd name="T87" fmla="*/ 245 h 1656"/>
                <a:gd name="T88" fmla="*/ 1695 w 1696"/>
                <a:gd name="T89" fmla="*/ 177 h 1656"/>
                <a:gd name="T90" fmla="*/ 1635 w 1696"/>
                <a:gd name="T91" fmla="*/ 101 h 1656"/>
                <a:gd name="T92" fmla="*/ 1492 w 1696"/>
                <a:gd name="T93" fmla="*/ 36 h 1656"/>
                <a:gd name="T94" fmla="*/ 1308 w 1696"/>
                <a:gd name="T95" fmla="*/ 2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6" h="1656">
                  <a:moveTo>
                    <a:pt x="1224" y="0"/>
                  </a:moveTo>
                  <a:lnTo>
                    <a:pt x="1144" y="6"/>
                  </a:lnTo>
                  <a:lnTo>
                    <a:pt x="1070" y="20"/>
                  </a:lnTo>
                  <a:lnTo>
                    <a:pt x="1000" y="42"/>
                  </a:lnTo>
                  <a:lnTo>
                    <a:pt x="936" y="70"/>
                  </a:lnTo>
                  <a:lnTo>
                    <a:pt x="876" y="103"/>
                  </a:lnTo>
                  <a:lnTo>
                    <a:pt x="822" y="142"/>
                  </a:lnTo>
                  <a:lnTo>
                    <a:pt x="773" y="185"/>
                  </a:lnTo>
                  <a:lnTo>
                    <a:pt x="730" y="231"/>
                  </a:lnTo>
                  <a:lnTo>
                    <a:pt x="692" y="280"/>
                  </a:lnTo>
                  <a:lnTo>
                    <a:pt x="660" y="331"/>
                  </a:lnTo>
                  <a:lnTo>
                    <a:pt x="633" y="383"/>
                  </a:lnTo>
                  <a:lnTo>
                    <a:pt x="611" y="435"/>
                  </a:lnTo>
                  <a:lnTo>
                    <a:pt x="596" y="487"/>
                  </a:lnTo>
                  <a:lnTo>
                    <a:pt x="586" y="538"/>
                  </a:lnTo>
                  <a:lnTo>
                    <a:pt x="582" y="586"/>
                  </a:lnTo>
                  <a:lnTo>
                    <a:pt x="574" y="649"/>
                  </a:lnTo>
                  <a:lnTo>
                    <a:pt x="554" y="697"/>
                  </a:lnTo>
                  <a:lnTo>
                    <a:pt x="524" y="734"/>
                  </a:lnTo>
                  <a:lnTo>
                    <a:pt x="485" y="762"/>
                  </a:lnTo>
                  <a:lnTo>
                    <a:pt x="439" y="784"/>
                  </a:lnTo>
                  <a:lnTo>
                    <a:pt x="388" y="803"/>
                  </a:lnTo>
                  <a:lnTo>
                    <a:pt x="333" y="823"/>
                  </a:lnTo>
                  <a:lnTo>
                    <a:pt x="276" y="846"/>
                  </a:lnTo>
                  <a:lnTo>
                    <a:pt x="219" y="875"/>
                  </a:lnTo>
                  <a:lnTo>
                    <a:pt x="163" y="914"/>
                  </a:lnTo>
                  <a:lnTo>
                    <a:pt x="109" y="965"/>
                  </a:lnTo>
                  <a:lnTo>
                    <a:pt x="59" y="1031"/>
                  </a:lnTo>
                  <a:lnTo>
                    <a:pt x="28" y="1092"/>
                  </a:lnTo>
                  <a:lnTo>
                    <a:pt x="9" y="1155"/>
                  </a:lnTo>
                  <a:lnTo>
                    <a:pt x="0" y="1220"/>
                  </a:lnTo>
                  <a:lnTo>
                    <a:pt x="0" y="1285"/>
                  </a:lnTo>
                  <a:lnTo>
                    <a:pt x="10" y="1348"/>
                  </a:lnTo>
                  <a:lnTo>
                    <a:pt x="29" y="1409"/>
                  </a:lnTo>
                  <a:lnTo>
                    <a:pt x="55" y="1467"/>
                  </a:lnTo>
                  <a:lnTo>
                    <a:pt x="89" y="1519"/>
                  </a:lnTo>
                  <a:lnTo>
                    <a:pt x="130" y="1564"/>
                  </a:lnTo>
                  <a:lnTo>
                    <a:pt x="177" y="1602"/>
                  </a:lnTo>
                  <a:lnTo>
                    <a:pt x="229" y="1631"/>
                  </a:lnTo>
                  <a:lnTo>
                    <a:pt x="286" y="1649"/>
                  </a:lnTo>
                  <a:lnTo>
                    <a:pt x="348" y="1655"/>
                  </a:lnTo>
                  <a:lnTo>
                    <a:pt x="412" y="1648"/>
                  </a:lnTo>
                  <a:lnTo>
                    <a:pt x="494" y="1626"/>
                  </a:lnTo>
                  <a:lnTo>
                    <a:pt x="556" y="1599"/>
                  </a:lnTo>
                  <a:lnTo>
                    <a:pt x="603" y="1569"/>
                  </a:lnTo>
                  <a:lnTo>
                    <a:pt x="640" y="1537"/>
                  </a:lnTo>
                  <a:lnTo>
                    <a:pt x="671" y="1505"/>
                  </a:lnTo>
                  <a:lnTo>
                    <a:pt x="701" y="1475"/>
                  </a:lnTo>
                  <a:lnTo>
                    <a:pt x="735" y="1447"/>
                  </a:lnTo>
                  <a:lnTo>
                    <a:pt x="778" y="1425"/>
                  </a:lnTo>
                  <a:lnTo>
                    <a:pt x="834" y="1409"/>
                  </a:lnTo>
                  <a:lnTo>
                    <a:pt x="909" y="1401"/>
                  </a:lnTo>
                  <a:lnTo>
                    <a:pt x="983" y="1386"/>
                  </a:lnTo>
                  <a:lnTo>
                    <a:pt x="1039" y="1352"/>
                  </a:lnTo>
                  <a:lnTo>
                    <a:pt x="1078" y="1303"/>
                  </a:lnTo>
                  <a:lnTo>
                    <a:pt x="1104" y="1244"/>
                  </a:lnTo>
                  <a:lnTo>
                    <a:pt x="1119" y="1179"/>
                  </a:lnTo>
                  <a:lnTo>
                    <a:pt x="1124" y="1111"/>
                  </a:lnTo>
                  <a:lnTo>
                    <a:pt x="1123" y="1047"/>
                  </a:lnTo>
                  <a:lnTo>
                    <a:pt x="1118" y="990"/>
                  </a:lnTo>
                  <a:lnTo>
                    <a:pt x="1112" y="944"/>
                  </a:lnTo>
                  <a:lnTo>
                    <a:pt x="1107" y="914"/>
                  </a:lnTo>
                  <a:lnTo>
                    <a:pt x="1092" y="883"/>
                  </a:lnTo>
                  <a:lnTo>
                    <a:pt x="1064" y="878"/>
                  </a:lnTo>
                  <a:lnTo>
                    <a:pt x="1020" y="876"/>
                  </a:lnTo>
                  <a:lnTo>
                    <a:pt x="956" y="856"/>
                  </a:lnTo>
                  <a:lnTo>
                    <a:pt x="901" y="826"/>
                  </a:lnTo>
                  <a:lnTo>
                    <a:pt x="882" y="795"/>
                  </a:lnTo>
                  <a:lnTo>
                    <a:pt x="901" y="742"/>
                  </a:lnTo>
                  <a:lnTo>
                    <a:pt x="956" y="648"/>
                  </a:lnTo>
                  <a:lnTo>
                    <a:pt x="970" y="635"/>
                  </a:lnTo>
                  <a:lnTo>
                    <a:pt x="1006" y="621"/>
                  </a:lnTo>
                  <a:lnTo>
                    <a:pt x="1055" y="646"/>
                  </a:lnTo>
                  <a:lnTo>
                    <a:pt x="1107" y="748"/>
                  </a:lnTo>
                  <a:lnTo>
                    <a:pt x="1128" y="760"/>
                  </a:lnTo>
                  <a:lnTo>
                    <a:pt x="1158" y="726"/>
                  </a:lnTo>
                  <a:lnTo>
                    <a:pt x="1190" y="662"/>
                  </a:lnTo>
                  <a:lnTo>
                    <a:pt x="1213" y="586"/>
                  </a:lnTo>
                  <a:lnTo>
                    <a:pt x="1222" y="538"/>
                  </a:lnTo>
                  <a:lnTo>
                    <a:pt x="1234" y="482"/>
                  </a:lnTo>
                  <a:lnTo>
                    <a:pt x="1254" y="425"/>
                  </a:lnTo>
                  <a:lnTo>
                    <a:pt x="1286" y="372"/>
                  </a:lnTo>
                  <a:lnTo>
                    <a:pt x="1335" y="329"/>
                  </a:lnTo>
                  <a:lnTo>
                    <a:pt x="1405" y="300"/>
                  </a:lnTo>
                  <a:lnTo>
                    <a:pt x="1501" y="291"/>
                  </a:lnTo>
                  <a:lnTo>
                    <a:pt x="1578" y="286"/>
                  </a:lnTo>
                  <a:lnTo>
                    <a:pt x="1636" y="270"/>
                  </a:lnTo>
                  <a:lnTo>
                    <a:pt x="1675" y="245"/>
                  </a:lnTo>
                  <a:lnTo>
                    <a:pt x="1695" y="213"/>
                  </a:lnTo>
                  <a:lnTo>
                    <a:pt x="1695" y="177"/>
                  </a:lnTo>
                  <a:lnTo>
                    <a:pt x="1675" y="139"/>
                  </a:lnTo>
                  <a:lnTo>
                    <a:pt x="1635" y="101"/>
                  </a:lnTo>
                  <a:lnTo>
                    <a:pt x="1574" y="66"/>
                  </a:lnTo>
                  <a:lnTo>
                    <a:pt x="1492" y="36"/>
                  </a:lnTo>
                  <a:lnTo>
                    <a:pt x="1398" y="14"/>
                  </a:lnTo>
                  <a:lnTo>
                    <a:pt x="1308" y="2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rgbClr val="383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165"/>
            <p:cNvGrpSpPr>
              <a:grpSpLocks/>
            </p:cNvGrpSpPr>
            <p:nvPr/>
          </p:nvGrpSpPr>
          <p:grpSpPr bwMode="auto">
            <a:xfrm>
              <a:off x="6668135" y="1752770"/>
              <a:ext cx="139065" cy="64128"/>
              <a:chOff x="3597" y="8916"/>
              <a:chExt cx="219" cy="101"/>
            </a:xfrm>
          </p:grpSpPr>
          <p:sp>
            <p:nvSpPr>
              <p:cNvPr id="27" name="Freeform 166"/>
              <p:cNvSpPr>
                <a:spLocks/>
              </p:cNvSpPr>
              <p:nvPr/>
            </p:nvSpPr>
            <p:spPr bwMode="auto">
              <a:xfrm>
                <a:off x="3597" y="8916"/>
                <a:ext cx="219" cy="101"/>
              </a:xfrm>
              <a:custGeom>
                <a:avLst/>
                <a:gdLst>
                  <a:gd name="T0" fmla="*/ 34 w 219"/>
                  <a:gd name="T1" fmla="*/ 58 h 101"/>
                  <a:gd name="T2" fmla="*/ 32 w 219"/>
                  <a:gd name="T3" fmla="*/ 41 h 101"/>
                  <a:gd name="T4" fmla="*/ 29 w 219"/>
                  <a:gd name="T5" fmla="*/ 28 h 101"/>
                  <a:gd name="T6" fmla="*/ 23 w 219"/>
                  <a:gd name="T7" fmla="*/ 19 h 101"/>
                  <a:gd name="T8" fmla="*/ 17 w 219"/>
                  <a:gd name="T9" fmla="*/ 15 h 101"/>
                  <a:gd name="T10" fmla="*/ 10 w 219"/>
                  <a:gd name="T11" fmla="*/ 19 h 101"/>
                  <a:gd name="T12" fmla="*/ 4 w 219"/>
                  <a:gd name="T13" fmla="*/ 28 h 101"/>
                  <a:gd name="T14" fmla="*/ 1 w 219"/>
                  <a:gd name="T15" fmla="*/ 41 h 101"/>
                  <a:gd name="T16" fmla="*/ 0 w 219"/>
                  <a:gd name="T17" fmla="*/ 58 h 101"/>
                  <a:gd name="T18" fmla="*/ 1 w 219"/>
                  <a:gd name="T19" fmla="*/ 74 h 101"/>
                  <a:gd name="T20" fmla="*/ 4 w 219"/>
                  <a:gd name="T21" fmla="*/ 88 h 101"/>
                  <a:gd name="T22" fmla="*/ 10 w 219"/>
                  <a:gd name="T23" fmla="*/ 97 h 101"/>
                  <a:gd name="T24" fmla="*/ 17 w 219"/>
                  <a:gd name="T25" fmla="*/ 100 h 101"/>
                  <a:gd name="T26" fmla="*/ 23 w 219"/>
                  <a:gd name="T27" fmla="*/ 97 h 101"/>
                  <a:gd name="T28" fmla="*/ 29 w 219"/>
                  <a:gd name="T29" fmla="*/ 88 h 101"/>
                  <a:gd name="T30" fmla="*/ 32 w 219"/>
                  <a:gd name="T31" fmla="*/ 74 h 101"/>
                  <a:gd name="T32" fmla="*/ 34 w 219"/>
                  <a:gd name="T33" fmla="*/ 5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101">
                    <a:moveTo>
                      <a:pt x="34" y="58"/>
                    </a:moveTo>
                    <a:lnTo>
                      <a:pt x="32" y="41"/>
                    </a:lnTo>
                    <a:lnTo>
                      <a:pt x="29" y="28"/>
                    </a:lnTo>
                    <a:lnTo>
                      <a:pt x="23" y="19"/>
                    </a:lnTo>
                    <a:lnTo>
                      <a:pt x="17" y="15"/>
                    </a:lnTo>
                    <a:lnTo>
                      <a:pt x="10" y="19"/>
                    </a:lnTo>
                    <a:lnTo>
                      <a:pt x="4" y="28"/>
                    </a:lnTo>
                    <a:lnTo>
                      <a:pt x="1" y="41"/>
                    </a:lnTo>
                    <a:lnTo>
                      <a:pt x="0" y="58"/>
                    </a:lnTo>
                    <a:lnTo>
                      <a:pt x="1" y="74"/>
                    </a:lnTo>
                    <a:lnTo>
                      <a:pt x="4" y="88"/>
                    </a:lnTo>
                    <a:lnTo>
                      <a:pt x="10" y="97"/>
                    </a:lnTo>
                    <a:lnTo>
                      <a:pt x="17" y="100"/>
                    </a:lnTo>
                    <a:lnTo>
                      <a:pt x="23" y="97"/>
                    </a:lnTo>
                    <a:lnTo>
                      <a:pt x="29" y="88"/>
                    </a:lnTo>
                    <a:lnTo>
                      <a:pt x="32" y="74"/>
                    </a:lnTo>
                    <a:lnTo>
                      <a:pt x="34" y="5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67"/>
              <p:cNvSpPr>
                <a:spLocks/>
              </p:cNvSpPr>
              <p:nvPr/>
            </p:nvSpPr>
            <p:spPr bwMode="auto">
              <a:xfrm>
                <a:off x="3597" y="8916"/>
                <a:ext cx="219" cy="101"/>
              </a:xfrm>
              <a:custGeom>
                <a:avLst/>
                <a:gdLst>
                  <a:gd name="T0" fmla="*/ 218 w 219"/>
                  <a:gd name="T1" fmla="*/ 42 h 101"/>
                  <a:gd name="T2" fmla="*/ 216 w 219"/>
                  <a:gd name="T3" fmla="*/ 25 h 101"/>
                  <a:gd name="T4" fmla="*/ 213 w 219"/>
                  <a:gd name="T5" fmla="*/ 12 h 101"/>
                  <a:gd name="T6" fmla="*/ 207 w 219"/>
                  <a:gd name="T7" fmla="*/ 3 h 101"/>
                  <a:gd name="T8" fmla="*/ 201 w 219"/>
                  <a:gd name="T9" fmla="*/ 0 h 101"/>
                  <a:gd name="T10" fmla="*/ 194 w 219"/>
                  <a:gd name="T11" fmla="*/ 3 h 101"/>
                  <a:gd name="T12" fmla="*/ 189 w 219"/>
                  <a:gd name="T13" fmla="*/ 12 h 101"/>
                  <a:gd name="T14" fmla="*/ 185 w 219"/>
                  <a:gd name="T15" fmla="*/ 25 h 101"/>
                  <a:gd name="T16" fmla="*/ 184 w 219"/>
                  <a:gd name="T17" fmla="*/ 42 h 101"/>
                  <a:gd name="T18" fmla="*/ 185 w 219"/>
                  <a:gd name="T19" fmla="*/ 59 h 101"/>
                  <a:gd name="T20" fmla="*/ 189 w 219"/>
                  <a:gd name="T21" fmla="*/ 72 h 101"/>
                  <a:gd name="T22" fmla="*/ 194 w 219"/>
                  <a:gd name="T23" fmla="*/ 81 h 101"/>
                  <a:gd name="T24" fmla="*/ 201 w 219"/>
                  <a:gd name="T25" fmla="*/ 85 h 101"/>
                  <a:gd name="T26" fmla="*/ 207 w 219"/>
                  <a:gd name="T27" fmla="*/ 81 h 101"/>
                  <a:gd name="T28" fmla="*/ 213 w 219"/>
                  <a:gd name="T29" fmla="*/ 72 h 101"/>
                  <a:gd name="T30" fmla="*/ 216 w 219"/>
                  <a:gd name="T31" fmla="*/ 59 h 101"/>
                  <a:gd name="T32" fmla="*/ 218 w 219"/>
                  <a:gd name="T33" fmla="*/ 4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101">
                    <a:moveTo>
                      <a:pt x="218" y="42"/>
                    </a:moveTo>
                    <a:lnTo>
                      <a:pt x="216" y="25"/>
                    </a:lnTo>
                    <a:lnTo>
                      <a:pt x="213" y="12"/>
                    </a:lnTo>
                    <a:lnTo>
                      <a:pt x="207" y="3"/>
                    </a:lnTo>
                    <a:lnTo>
                      <a:pt x="201" y="0"/>
                    </a:lnTo>
                    <a:lnTo>
                      <a:pt x="194" y="3"/>
                    </a:lnTo>
                    <a:lnTo>
                      <a:pt x="189" y="12"/>
                    </a:lnTo>
                    <a:lnTo>
                      <a:pt x="185" y="25"/>
                    </a:lnTo>
                    <a:lnTo>
                      <a:pt x="184" y="42"/>
                    </a:lnTo>
                    <a:lnTo>
                      <a:pt x="185" y="59"/>
                    </a:lnTo>
                    <a:lnTo>
                      <a:pt x="189" y="72"/>
                    </a:lnTo>
                    <a:lnTo>
                      <a:pt x="194" y="81"/>
                    </a:lnTo>
                    <a:lnTo>
                      <a:pt x="201" y="85"/>
                    </a:lnTo>
                    <a:lnTo>
                      <a:pt x="207" y="81"/>
                    </a:lnTo>
                    <a:lnTo>
                      <a:pt x="213" y="72"/>
                    </a:lnTo>
                    <a:lnTo>
                      <a:pt x="216" y="59"/>
                    </a:lnTo>
                    <a:lnTo>
                      <a:pt x="218" y="4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6" name="Picture 16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6235" y="1969916"/>
              <a:ext cx="152400" cy="88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圖片 33">
            <a:extLst>
              <a:ext uri="{FF2B5EF4-FFF2-40B4-BE49-F238E27FC236}">
                <a16:creationId xmlns:a16="http://schemas.microsoft.com/office/drawing/2014/main" xmlns="" id="{0BDCA15D-255B-4E6E-A41E-A950F92FB5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82" y="205812"/>
            <a:ext cx="3572918" cy="165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5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3F69BA08-37C7-4165-B211-67B97FD80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" r="372" b="13183"/>
          <a:stretch/>
        </p:blipFill>
        <p:spPr>
          <a:xfrm>
            <a:off x="503155" y="1293410"/>
            <a:ext cx="8415255" cy="4134692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252248" y="163045"/>
            <a:ext cx="8666163" cy="1098485"/>
          </a:xfrm>
          <a:prstGeom prst="roundRect">
            <a:avLst>
              <a:gd name="adj" fmla="val 50000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875149" y="320054"/>
            <a:ext cx="7671266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第二階段  準備什麼</a:t>
            </a:r>
            <a:r>
              <a:rPr lang="zh-TW" altLang="en-US" sz="3200" b="1" dirty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  <a:sym typeface="Webdings" panose="05030102010509060703" pitchFamily="18" charset="2"/>
              </a:rPr>
              <a:t>：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下載報名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6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個簡章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Webdings" panose="05030102010509060703" pitchFamily="18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16615" y="3126154"/>
            <a:ext cx="6201796" cy="15981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27748" y="3001108"/>
            <a:ext cx="1582405" cy="18874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0C39A22D-6012-432E-B948-14D967939474}"/>
              </a:ext>
            </a:extLst>
          </p:cNvPr>
          <p:cNvCxnSpPr>
            <a:cxnSpLocks/>
          </p:cNvCxnSpPr>
          <p:nvPr/>
        </p:nvCxnSpPr>
        <p:spPr>
          <a:xfrm>
            <a:off x="2716615" y="3439645"/>
            <a:ext cx="454387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0E301B1-5EC5-4755-957A-72ADBABFDD79}"/>
              </a:ext>
            </a:extLst>
          </p:cNvPr>
          <p:cNvSpPr/>
          <p:nvPr/>
        </p:nvSpPr>
        <p:spPr>
          <a:xfrm>
            <a:off x="3266783" y="1574394"/>
            <a:ext cx="3227802" cy="1426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A7E2F28D-804A-449E-B872-F45D5907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119470" y="18002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4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2">
            <a:extLst>
              <a:ext uri="{FF2B5EF4-FFF2-40B4-BE49-F238E27FC236}">
                <a16:creationId xmlns:a16="http://schemas.microsoft.com/office/drawing/2014/main" xmlns="" id="{1BE436A5-1174-476F-9BDB-B1A4415F1F9C}"/>
              </a:ext>
            </a:extLst>
          </p:cNvPr>
          <p:cNvSpPr/>
          <p:nvPr/>
        </p:nvSpPr>
        <p:spPr>
          <a:xfrm>
            <a:off x="238918" y="163045"/>
            <a:ext cx="8666163" cy="1280925"/>
          </a:xfrm>
          <a:prstGeom prst="roundRect">
            <a:avLst>
              <a:gd name="adj" fmla="val 50000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5690B7E-44C2-4D3C-A9DD-5FF1DA130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106140" y="18002"/>
            <a:ext cx="822782" cy="12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83966783-FA4F-4DFF-8A72-FA22AEEE8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414104"/>
              </p:ext>
            </p:extLst>
          </p:nvPr>
        </p:nvGraphicFramePr>
        <p:xfrm>
          <a:off x="441434" y="1605011"/>
          <a:ext cx="8261132" cy="3934947"/>
        </p:xfrm>
        <a:graphic>
          <a:graphicData uri="http://schemas.openxmlformats.org/drawingml/2006/table">
            <a:tbl>
              <a:tblPr/>
              <a:tblGrid>
                <a:gridCol w="738802">
                  <a:extLst>
                    <a:ext uri="{9D8B030D-6E8A-4147-A177-3AD203B41FA5}">
                      <a16:colId xmlns:a16="http://schemas.microsoft.com/office/drawing/2014/main" xmlns="" val="64068207"/>
                    </a:ext>
                  </a:extLst>
                </a:gridCol>
                <a:gridCol w="7522330">
                  <a:extLst>
                    <a:ext uri="{9D8B030D-6E8A-4147-A177-3AD203B41FA5}">
                      <a16:colId xmlns:a16="http://schemas.microsoft.com/office/drawing/2014/main" xmlns="" val="2427053485"/>
                    </a:ext>
                  </a:extLst>
                </a:gridCol>
              </a:tblGrid>
              <a:tr h="39349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審查</a:t>
                      </a:r>
                      <a:b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</a:t>
                      </a:r>
                    </a:p>
                  </a:txBody>
                  <a:tcPr marL="7150" marR="7150" marT="3575" marB="357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項目：</a:t>
                      </a:r>
                    </a:p>
                    <a:p>
                      <a:pPr algn="l" fontAlgn="t"/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修課紀錄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(A)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、課程學習成果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(B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、多元表現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(F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J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0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N)</a:t>
                      </a:r>
                      <a:r>
                        <a:rPr lang="zh-TW" altLang="en-US" sz="20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、學習歷程自述</a:t>
                      </a:r>
                      <a:r>
                        <a:rPr lang="en-US" altLang="zh-TW" sz="20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(O</a:t>
                      </a:r>
                      <a:r>
                        <a:rPr lang="zh-TW" altLang="en-US" sz="20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0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</a:t>
                      </a:r>
                      <a:r>
                        <a:rPr lang="zh-TW" altLang="en-US" sz="20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0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Q)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說明：</a:t>
                      </a:r>
                    </a:p>
                    <a:p>
                      <a:pPr algn="l" fontAlgn="t"/>
                      <a:r>
                        <a:rPr lang="en-US" altLang="zh-TW" sz="20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.AOPQN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必備，其餘選備。選備至少</a:t>
                      </a:r>
                      <a:r>
                        <a:rPr lang="en-US" altLang="zh-TW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項，至多</a:t>
                      </a:r>
                      <a:r>
                        <a:rPr lang="en-US" altLang="zh-TW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項。</a:t>
                      </a:r>
                      <a:endParaRPr lang="en-US" altLang="zh-TW" sz="2000" kern="1200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975" indent="-180975" algn="l" fontAlgn="t"/>
                      <a:r>
                        <a:rPr lang="en-US" altLang="zh-TW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2.B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限文史哲小論文，</a:t>
                      </a:r>
                      <a:r>
                        <a:rPr lang="en-US" altLang="zh-TW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包含文學創作、編輯報刊、專題報導或文學展演等，</a:t>
                      </a:r>
                      <a:r>
                        <a:rPr lang="en-US" altLang="zh-TW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BC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必選至少</a:t>
                      </a:r>
                      <a:r>
                        <a:rPr lang="en-US" altLang="zh-TW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項。</a:t>
                      </a:r>
                      <a:endParaRPr lang="en-US" altLang="zh-TW" sz="2000" kern="1200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975" indent="0" algn="l" fontAlgn="t"/>
                      <a:r>
                        <a:rPr lang="en-US" altLang="zh-TW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FJK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至少</a:t>
                      </a:r>
                      <a:r>
                        <a:rPr lang="en-US" altLang="zh-TW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項。</a:t>
                      </a:r>
                      <a:r>
                        <a:rPr lang="en-US" altLang="zh-TW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J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限文史哲各類競賽（宜附得獎證明及作品）。</a:t>
                      </a:r>
                      <a:endParaRPr lang="en-US" altLang="zh-TW" sz="2000" kern="1200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180975" algn="l" fontAlgn="t"/>
                      <a:r>
                        <a:rPr lang="en-US" altLang="zh-TW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限報刊雜誌公開發表之文學作品或評論。</a:t>
                      </a:r>
                      <a:endParaRPr lang="en-US" altLang="zh-TW" sz="2000" kern="1200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 fontAlgn="t"/>
                      <a:r>
                        <a:rPr lang="en-US" altLang="zh-TW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en-US" altLang="zh-TW" sz="2000" u="sng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OP</a:t>
                      </a:r>
                      <a:r>
                        <a:rPr lang="zh-TW" altLang="en-US" sz="2000" u="sng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各</a:t>
                      </a:r>
                      <a:r>
                        <a:rPr lang="en-US" altLang="zh-TW" sz="2000" u="sng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600</a:t>
                      </a:r>
                      <a:r>
                        <a:rPr lang="zh-TW" altLang="en-US" sz="2000" u="sng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字以內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en-US" altLang="zh-TW" sz="2000" u="sng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Q300</a:t>
                      </a:r>
                      <a:r>
                        <a:rPr lang="zh-TW" altLang="en-US" sz="2000" u="sng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字以內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2000" kern="1200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 fontAlgn="t"/>
                      <a:r>
                        <a:rPr lang="en-US" altLang="zh-TW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</a:t>
                      </a:r>
                      <a:r>
                        <a:rPr lang="zh-TW" altLang="en-US" sz="20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須說明選修與本系領域相關課程之動機理由及心得。</a:t>
                      </a:r>
                    </a:p>
                  </a:txBody>
                  <a:tcPr marL="7150" marR="7150" marT="3575" marB="357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0430549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90279FAD-836C-4C8B-BF48-081888DB3308}"/>
              </a:ext>
            </a:extLst>
          </p:cNvPr>
          <p:cNvSpPr txBox="1"/>
          <p:nvPr/>
        </p:nvSpPr>
        <p:spPr>
          <a:xfrm>
            <a:off x="1078711" y="203342"/>
            <a:ext cx="7703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請仔細研讀各系  審查資料</a:t>
            </a:r>
            <a:endParaRPr lang="en-US" altLang="zh-TW" sz="36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en-US" sz="36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頂前段或熱門校系競爭者眾 越顯重要 </a:t>
            </a:r>
          </a:p>
        </p:txBody>
      </p:sp>
    </p:spTree>
    <p:extLst>
      <p:ext uri="{BB962C8B-B14F-4D97-AF65-F5344CB8AC3E}">
        <p14:creationId xmlns:p14="http://schemas.microsoft.com/office/powerpoint/2010/main" val="38439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格 6">
            <a:extLst>
              <a:ext uri="{FF2B5EF4-FFF2-40B4-BE49-F238E27FC236}">
                <a16:creationId xmlns:a16="http://schemas.microsoft.com/office/drawing/2014/main" xmlns="" id="{4A7ED894-378A-4267-9E27-D56B6B279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19056"/>
              </p:ext>
            </p:extLst>
          </p:nvPr>
        </p:nvGraphicFramePr>
        <p:xfrm>
          <a:off x="831858" y="1071364"/>
          <a:ext cx="7752466" cy="45166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6094">
                  <a:extLst>
                    <a:ext uri="{9D8B030D-6E8A-4147-A177-3AD203B41FA5}">
                      <a16:colId xmlns:a16="http://schemas.microsoft.com/office/drawing/2014/main" xmlns="" val="77900312"/>
                    </a:ext>
                  </a:extLst>
                </a:gridCol>
                <a:gridCol w="1300655">
                  <a:extLst>
                    <a:ext uri="{9D8B030D-6E8A-4147-A177-3AD203B41FA5}">
                      <a16:colId xmlns:a16="http://schemas.microsoft.com/office/drawing/2014/main" xmlns="" val="3517732489"/>
                    </a:ext>
                  </a:extLst>
                </a:gridCol>
                <a:gridCol w="5935717">
                  <a:extLst>
                    <a:ext uri="{9D8B030D-6E8A-4147-A177-3AD203B41FA5}">
                      <a16:colId xmlns:a16="http://schemas.microsoft.com/office/drawing/2014/main" xmlns="" val="2101415643"/>
                    </a:ext>
                  </a:extLst>
                </a:gridCol>
              </a:tblGrid>
              <a:tr h="4217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50" b="0" dirty="0">
                          <a:solidFill>
                            <a:schemeClr val="tx1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審查資料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項目內容代碼對照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3889611"/>
                  </a:ext>
                </a:extLst>
              </a:tr>
              <a:tr h="25543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細圓體" panose="02010609010101010101" pitchFamily="49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細圓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修課紀錄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 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華康楷書體W3" panose="02010609010101010101" pitchFamily="49" charset="-120"/>
                        <a:ea typeface="華康楷書體W3" panose="02010609010101010101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3232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solidFill>
                            <a:srgbClr val="7030A0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A.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修課紀錄</a:t>
                      </a:r>
                      <a:endParaRPr lang="zh-TW" altLang="en-US" sz="1200" b="0" dirty="0">
                        <a:solidFill>
                          <a:srgbClr val="7030A0"/>
                        </a:solidFill>
                        <a:latin typeface="華康楷書體W3" panose="02010609010101010101" pitchFamily="49" charset="-120"/>
                        <a:ea typeface="華康楷書體W3" panose="02010609010101010101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0482358"/>
                  </a:ext>
                </a:extLst>
              </a:tr>
              <a:tr h="79459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細圓體" panose="02010609010101010101" pitchFamily="49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細圓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課程學習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華康楷書體W3" panose="02010609010101010101" pitchFamily="49" charset="-120"/>
                        <a:ea typeface="華康楷書體W3" panose="02010609010101010101" pitchFamily="49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成果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200" b="0" dirty="0">
                          <a:solidFill>
                            <a:srgbClr val="7030A0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B.</a:t>
                      </a:r>
                      <a:r>
                        <a:rPr lang="zh-TW" altLang="en-US" sz="1200" b="0" dirty="0">
                          <a:solidFill>
                            <a:srgbClr val="7030A0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書面報告</a:t>
                      </a:r>
                      <a:endParaRPr lang="en-US" altLang="zh-TW" sz="1200" b="0" dirty="0">
                        <a:solidFill>
                          <a:srgbClr val="7030A0"/>
                        </a:solidFill>
                        <a:latin typeface="華康楷書體W3" panose="02010609010101010101" pitchFamily="49" charset="-120"/>
                        <a:ea typeface="華康楷書體W3" panose="02010609010101010101" pitchFamily="49" charset="-120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200" b="0" dirty="0">
                          <a:solidFill>
                            <a:srgbClr val="7030A0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C.</a:t>
                      </a:r>
                      <a:r>
                        <a:rPr lang="zh-TW" altLang="en-US" sz="1200" b="0" dirty="0">
                          <a:solidFill>
                            <a:srgbClr val="7030A0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實作作品</a:t>
                      </a:r>
                      <a:endParaRPr lang="en-US" altLang="zh-TW" sz="1200" b="0" dirty="0">
                        <a:solidFill>
                          <a:srgbClr val="7030A0"/>
                        </a:solidFill>
                        <a:latin typeface="華康楷書體W3" panose="02010609010101010101" pitchFamily="49" charset="-120"/>
                        <a:ea typeface="華康楷書體W3" panose="02010609010101010101" pitchFamily="49" charset="-120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200" b="0" dirty="0">
                          <a:solidFill>
                            <a:srgbClr val="7030A0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D.</a:t>
                      </a:r>
                      <a:r>
                        <a:rPr lang="zh-TW" altLang="en-US" sz="1200" b="0" dirty="0">
                          <a:solidFill>
                            <a:srgbClr val="7030A0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自然科學領域探究與實作或特殊類型班級之相關課程學習成果</a:t>
                      </a:r>
                      <a:endParaRPr lang="en-US" altLang="zh-TW" sz="1200" b="0" dirty="0">
                        <a:solidFill>
                          <a:srgbClr val="7030A0"/>
                        </a:solidFill>
                        <a:latin typeface="華康楷書體W3" panose="02010609010101010101" pitchFamily="49" charset="-120"/>
                        <a:ea typeface="華康楷書體W3" panose="02010609010101010101" pitchFamily="49" charset="-120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200" b="0" dirty="0">
                          <a:solidFill>
                            <a:srgbClr val="7030A0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E.</a:t>
                      </a:r>
                      <a:r>
                        <a:rPr lang="zh-TW" altLang="en-US" sz="1200" b="0" dirty="0">
                          <a:solidFill>
                            <a:srgbClr val="7030A0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社會領域探究與實作或特殊類型班級之相關課程學習成果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1748897"/>
                  </a:ext>
                </a:extLst>
              </a:tr>
              <a:tr h="169318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細圓體" panose="02010609010101010101" pitchFamily="49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細圓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華康楷書體W3" panose="02010609010101010101" pitchFamily="49" charset="-120"/>
                          <a:ea typeface="華康楷書體W3" panose="02010609010101010101" pitchFamily="49" charset="-120"/>
                        </a:rPr>
                        <a:t>多元表現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F.</a:t>
                      </a: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高中自主學習計畫與成果</a:t>
                      </a: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 </a:t>
                      </a:r>
                    </a:p>
                    <a:p>
                      <a:pPr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G.</a:t>
                      </a: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社團活動經驗</a:t>
                      </a:r>
                      <a:endParaRPr kumimoji="0" lang="en-US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楷書體W3" panose="02010609010101010101" pitchFamily="49" charset="-120"/>
                        <a:ea typeface="華康楷書體W3" panose="02010609010101010101" pitchFamily="49" charset="-120"/>
                        <a:cs typeface="+mn-cs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H.</a:t>
                      </a: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擔任幹部經驗</a:t>
                      </a:r>
                      <a:endParaRPr kumimoji="0" lang="en-US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楷書體W3" panose="02010609010101010101" pitchFamily="49" charset="-120"/>
                        <a:ea typeface="華康楷書體W3" panose="02010609010101010101" pitchFamily="49" charset="-120"/>
                        <a:cs typeface="+mn-cs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I.</a:t>
                      </a: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 服務學習經驗</a:t>
                      </a:r>
                      <a:endParaRPr kumimoji="0" lang="en-US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楷書體W3" panose="02010609010101010101" pitchFamily="49" charset="-120"/>
                        <a:ea typeface="華康楷書體W3" panose="02010609010101010101" pitchFamily="49" charset="-120"/>
                        <a:cs typeface="+mn-cs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J.</a:t>
                      </a: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 競賽表現</a:t>
                      </a:r>
                      <a:endParaRPr kumimoji="0" lang="en-US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楷書體W3" panose="02010609010101010101" pitchFamily="49" charset="-120"/>
                        <a:ea typeface="華康楷書體W3" panose="02010609010101010101" pitchFamily="49" charset="-120"/>
                        <a:cs typeface="+mn-cs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K.</a:t>
                      </a: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非修課紀錄之成果作品</a:t>
                      </a:r>
                      <a:endParaRPr kumimoji="0" lang="en-US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楷書體W3" panose="02010609010101010101" pitchFamily="49" charset="-120"/>
                        <a:ea typeface="華康楷書體W3" panose="02010609010101010101" pitchFamily="49" charset="-120"/>
                        <a:cs typeface="+mn-cs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L.</a:t>
                      </a: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檢定證照</a:t>
                      </a:r>
                      <a:endParaRPr kumimoji="0" lang="en-US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楷書體W3" panose="02010609010101010101" pitchFamily="49" charset="-120"/>
                        <a:ea typeface="華康楷書體W3" panose="02010609010101010101" pitchFamily="49" charset="-120"/>
                        <a:cs typeface="+mn-cs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M.</a:t>
                      </a: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楷書體W3" panose="02010609010101010101" pitchFamily="49" charset="-120"/>
                          <a:ea typeface="華康楷書體W3" panose="02010609010101010101" pitchFamily="49" charset="-120"/>
                          <a:cs typeface="+mn-cs"/>
                        </a:rPr>
                        <a:t>特殊優良表現</a:t>
                      </a:r>
                      <a:endParaRPr kumimoji="0" lang="en-US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楷書體W3" panose="02010609010101010101" pitchFamily="49" charset="-120"/>
                        <a:ea typeface="華康楷書體W3" panose="02010609010101010101" pitchFamily="49" charset="-120"/>
                        <a:cs typeface="+mn-cs"/>
                      </a:endParaRPr>
                    </a:p>
                    <a:p>
                      <a:pPr algn="l">
                        <a:lnSpc>
                          <a:spcPts val="17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kern="1200" noProof="0" dirty="0">
                          <a:solidFill>
                            <a:srgbClr val="7030A0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  <a:cs typeface="+mn-cs"/>
                        </a:rPr>
                        <a:t>N.</a:t>
                      </a:r>
                      <a:r>
                        <a:rPr lang="zh-TW" altLang="en-US" sz="1600" kern="1200" noProof="0" dirty="0">
                          <a:solidFill>
                            <a:srgbClr val="7030A0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  <a:cs typeface="+mn-cs"/>
                        </a:rPr>
                        <a:t>多元表現綜整心得</a:t>
                      </a:r>
                      <a:endParaRPr lang="zh-TW" altLang="en-US" sz="1600" kern="1200" dirty="0">
                        <a:solidFill>
                          <a:srgbClr val="7030A0"/>
                        </a:solidFill>
                        <a:latin typeface="華康細圓體" panose="02010609010101010101" pitchFamily="49" charset="-120"/>
                        <a:ea typeface="華康細圓體" panose="02010609010101010101" pitchFamily="49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1898090"/>
                  </a:ext>
                </a:extLst>
              </a:tr>
              <a:tr h="61487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細圓體" panose="02010609010101010101" pitchFamily="49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細圓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</a:rPr>
                        <a:t>學習歷程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華康細圓體" panose="02010609010101010101" pitchFamily="49" charset="-120"/>
                        <a:ea typeface="華康細圓體" panose="02010609010101010101" pitchFamily="49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</a:rPr>
                        <a:t>自述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dirty="0">
                          <a:solidFill>
                            <a:srgbClr val="7030A0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</a:rPr>
                        <a:t>O.</a:t>
                      </a:r>
                      <a:r>
                        <a:rPr lang="zh-TW" altLang="en-US" sz="1600" kern="1200" dirty="0">
                          <a:solidFill>
                            <a:srgbClr val="7030A0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  <a:cs typeface="+mn-cs"/>
                        </a:rPr>
                        <a:t>高中學</a:t>
                      </a:r>
                      <a:r>
                        <a:rPr lang="zh-TW" altLang="en-US" sz="1600" dirty="0">
                          <a:solidFill>
                            <a:srgbClr val="7030A0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</a:rPr>
                        <a:t>習歷程反思</a:t>
                      </a:r>
                      <a:endParaRPr lang="en-US" altLang="zh-TW" sz="1600" dirty="0">
                        <a:solidFill>
                          <a:srgbClr val="7030A0"/>
                        </a:solidFill>
                        <a:latin typeface="華康細圓體" panose="02010609010101010101" pitchFamily="49" charset="-120"/>
                        <a:ea typeface="華康細圓體" panose="02010609010101010101" pitchFamily="49" charset="-120"/>
                      </a:endParaRPr>
                    </a:p>
                    <a:p>
                      <a:pPr algn="l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dirty="0">
                          <a:solidFill>
                            <a:srgbClr val="7030A0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</a:rPr>
                        <a:t>P.</a:t>
                      </a:r>
                      <a:r>
                        <a:rPr lang="zh-TW" altLang="en-US" sz="1600" dirty="0">
                          <a:solidFill>
                            <a:srgbClr val="7030A0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</a:rPr>
                        <a:t>就讀動機</a:t>
                      </a:r>
                      <a:endParaRPr lang="en-US" altLang="zh-TW" sz="1600" dirty="0">
                        <a:solidFill>
                          <a:srgbClr val="7030A0"/>
                        </a:solidFill>
                        <a:latin typeface="華康細圓體" panose="02010609010101010101" pitchFamily="49" charset="-120"/>
                        <a:ea typeface="華康細圓體" panose="02010609010101010101" pitchFamily="49" charset="-120"/>
                      </a:endParaRPr>
                    </a:p>
                    <a:p>
                      <a:pPr algn="l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dirty="0">
                          <a:solidFill>
                            <a:srgbClr val="7030A0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</a:rPr>
                        <a:t>Q.</a:t>
                      </a:r>
                      <a:r>
                        <a:rPr lang="zh-TW" altLang="en-US" sz="1600" dirty="0">
                          <a:solidFill>
                            <a:srgbClr val="7030A0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</a:rPr>
                        <a:t>未來學習計畫與生涯規劃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07933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713232" rtl="0" eaLnBrk="1" latinLnBrk="0" hangingPunct="1">
                        <a:lnSpc>
                          <a:spcPts val="1200"/>
                        </a:lnSpc>
                      </a:pP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華康細圓體" panose="02010609010101010101" pitchFamily="49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細圓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3232" rtl="0" eaLnBrk="1" latinLnBrk="0" hangingPunct="1">
                        <a:lnSpc>
                          <a:spcPts val="1200"/>
                        </a:lnSpc>
                      </a:pP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  <a:cs typeface="+mn-cs"/>
                        </a:rPr>
                        <a:t>其他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323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  <a:cs typeface="+mn-cs"/>
                        </a:rPr>
                        <a:t>R. S. T.</a:t>
                      </a: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latin typeface="華康細圓體" panose="02010609010101010101" pitchFamily="49" charset="-120"/>
                          <a:ea typeface="華康細圓體" panose="02010609010101010101" pitchFamily="49" charset="-120"/>
                          <a:cs typeface="+mn-cs"/>
                        </a:rPr>
                        <a:t>校系自行輸入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9845974"/>
                  </a:ext>
                </a:extLst>
              </a:tr>
            </a:tbl>
          </a:graphicData>
        </a:graphic>
      </p:graphicFrame>
      <p:sp>
        <p:nvSpPr>
          <p:cNvPr id="3" name="圓角矩形 2"/>
          <p:cNvSpPr/>
          <p:nvPr/>
        </p:nvSpPr>
        <p:spPr>
          <a:xfrm>
            <a:off x="31084" y="194577"/>
            <a:ext cx="9112916" cy="878170"/>
          </a:xfrm>
          <a:prstGeom prst="roundRect">
            <a:avLst>
              <a:gd name="adj" fmla="val 14885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17331" y="286898"/>
            <a:ext cx="7923514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審查資料項目  </a:t>
            </a:r>
          </a:p>
        </p:txBody>
      </p:sp>
      <p:sp>
        <p:nvSpPr>
          <p:cNvPr id="5" name="矩形 4"/>
          <p:cNvSpPr/>
          <p:nvPr/>
        </p:nvSpPr>
        <p:spPr>
          <a:xfrm>
            <a:off x="2638844" y="4166437"/>
            <a:ext cx="2768728" cy="1099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59030" y="433255"/>
            <a:ext cx="2601782" cy="523220"/>
          </a:xfrm>
          <a:prstGeom prst="rect">
            <a:avLst/>
          </a:prstGeom>
          <a:solidFill>
            <a:srgbClr val="E8ECF4">
              <a:alpha val="62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080"/>
              </a:spcBef>
              <a:buSzPct val="120000"/>
            </a:pPr>
            <a:r>
              <a:rPr lang="zh-TW" altLang="en-US" sz="2800" dirty="0">
                <a:solidFill>
                  <a:srgbClr val="9558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書</a:t>
            </a:r>
            <a:r>
              <a:rPr lang="en-US" altLang="zh-TW" sz="2800" dirty="0">
                <a:solidFill>
                  <a:srgbClr val="955899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﹐</a:t>
            </a:r>
            <a:r>
              <a:rPr lang="zh-TW" altLang="en-US" sz="2800" dirty="0">
                <a:solidFill>
                  <a:srgbClr val="9558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solidFill>
                  <a:srgbClr val="9558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29-34P</a:t>
            </a:r>
          </a:p>
        </p:txBody>
      </p:sp>
      <p:sp>
        <p:nvSpPr>
          <p:cNvPr id="6" name="語音泡泡: 矩形 5">
            <a:extLst>
              <a:ext uri="{FF2B5EF4-FFF2-40B4-BE49-F238E27FC236}">
                <a16:creationId xmlns:a16="http://schemas.microsoft.com/office/drawing/2014/main" xmlns="" id="{818E448D-B266-4210-A6BA-1A485CE6CF9D}"/>
              </a:ext>
            </a:extLst>
          </p:cNvPr>
          <p:cNvSpPr/>
          <p:nvPr/>
        </p:nvSpPr>
        <p:spPr>
          <a:xfrm>
            <a:off x="6030309" y="3421117"/>
            <a:ext cx="2435773" cy="1773621"/>
          </a:xfrm>
          <a:prstGeom prst="wedgeRectCallout">
            <a:avLst>
              <a:gd name="adj1" fmla="val -80833"/>
              <a:gd name="adj2" fmla="val 15833"/>
            </a:avLst>
          </a:prstGeom>
          <a:solidFill>
            <a:srgbClr val="F6D5A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A</a:t>
            </a:r>
            <a:r>
              <a:rPr lang="en-US" altLang="zh-TW" sz="2800" dirty="0">
                <a:solidFill>
                  <a:schemeClr val="tx1"/>
                </a:solidFill>
                <a:latin typeface="Poor Richard" panose="02080502050505020702" pitchFamily="18" charset="0"/>
                <a:ea typeface="華康細圓體" panose="02010609010101010101" pitchFamily="49" charset="-120"/>
              </a:rPr>
              <a:t>~M</a:t>
            </a:r>
            <a:r>
              <a:rPr lang="zh-TW" altLang="en-US" sz="2800" dirty="0">
                <a:solidFill>
                  <a:schemeClr val="tx1"/>
                </a:solidFill>
                <a:latin typeface="Poor Richard" panose="02080502050505020702" pitchFamily="18" charset="0"/>
                <a:ea typeface="華康細圓體" panose="02010609010101010101" pitchFamily="49" charset="-120"/>
              </a:rPr>
              <a:t>既成項目</a:t>
            </a:r>
            <a:endParaRPr lang="en-US" altLang="zh-TW" sz="2800" dirty="0">
              <a:solidFill>
                <a:schemeClr val="tx1"/>
              </a:solidFill>
              <a:latin typeface="Poor Richard" panose="02080502050505020702" pitchFamily="18" charset="0"/>
              <a:ea typeface="華康細圓體" panose="02010609010101010101" pitchFamily="49" charset="-120"/>
            </a:endParaRPr>
          </a:p>
          <a:p>
            <a:pPr algn="ctr"/>
            <a:endParaRPr lang="en-US" altLang="zh-TW" sz="2800" dirty="0">
              <a:solidFill>
                <a:schemeClr val="tx1"/>
              </a:solidFill>
              <a:latin typeface="Poor Richard" panose="02080502050505020702" pitchFamily="18" charset="0"/>
              <a:ea typeface="華康細圓體" panose="02010609010101010101" pitchFamily="49" charset="-120"/>
            </a:endParaRPr>
          </a:p>
          <a:p>
            <a:pPr algn="ctr"/>
            <a:r>
              <a:rPr lang="zh-TW" altLang="en-US" sz="2800" dirty="0">
                <a:solidFill>
                  <a:schemeClr val="tx1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送出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華康細圓體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華康細圓體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2800" dirty="0">
                <a:solidFill>
                  <a:schemeClr val="tx1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系後</a:t>
            </a:r>
            <a:endParaRPr lang="en-US" altLang="zh-TW" sz="2800" dirty="0">
              <a:solidFill>
                <a:schemeClr val="tx1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algn="ctr"/>
            <a:r>
              <a:rPr lang="zh-TW" altLang="en-US" sz="2800" dirty="0">
                <a:solidFill>
                  <a:schemeClr val="tx1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開始準備項目</a:t>
            </a:r>
            <a:endParaRPr lang="zh-TW" altLang="en-US" sz="1600" dirty="0">
              <a:solidFill>
                <a:schemeClr val="tx1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575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2">
            <a:extLst>
              <a:ext uri="{FF2B5EF4-FFF2-40B4-BE49-F238E27FC236}">
                <a16:creationId xmlns:a16="http://schemas.microsoft.com/office/drawing/2014/main" xmlns="" id="{9C6A55B5-AEAB-47DF-85B8-540D41C1AAF9}"/>
              </a:ext>
            </a:extLst>
          </p:cNvPr>
          <p:cNvSpPr/>
          <p:nvPr/>
        </p:nvSpPr>
        <p:spPr>
          <a:xfrm>
            <a:off x="32441" y="194577"/>
            <a:ext cx="9079117" cy="878170"/>
          </a:xfrm>
          <a:prstGeom prst="roundRect">
            <a:avLst>
              <a:gd name="adj" fmla="val 14885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9135AB88-B956-4A65-9061-671DAE57A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56643"/>
              </p:ext>
            </p:extLst>
          </p:nvPr>
        </p:nvGraphicFramePr>
        <p:xfrm>
          <a:off x="512379" y="1101482"/>
          <a:ext cx="2538248" cy="4516033"/>
        </p:xfrm>
        <a:graphic>
          <a:graphicData uri="http://schemas.openxmlformats.org/drawingml/2006/table">
            <a:tbl>
              <a:tblPr/>
              <a:tblGrid>
                <a:gridCol w="188797">
                  <a:extLst>
                    <a:ext uri="{9D8B030D-6E8A-4147-A177-3AD203B41FA5}">
                      <a16:colId xmlns:a16="http://schemas.microsoft.com/office/drawing/2014/main" xmlns="" val="2060408181"/>
                    </a:ext>
                  </a:extLst>
                </a:gridCol>
                <a:gridCol w="2349451">
                  <a:extLst>
                    <a:ext uri="{9D8B030D-6E8A-4147-A177-3AD203B41FA5}">
                      <a16:colId xmlns:a16="http://schemas.microsoft.com/office/drawing/2014/main" xmlns="" val="1682610141"/>
                    </a:ext>
                  </a:extLst>
                </a:gridCol>
              </a:tblGrid>
              <a:tr h="45160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審</a:t>
                      </a:r>
                      <a:endParaRPr lang="en-US" altLang="zh-TW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查</a:t>
                      </a:r>
                      <a:b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endParaRPr lang="en-US" altLang="zh-TW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料</a:t>
                      </a:r>
                    </a:p>
                  </a:txBody>
                  <a:tcPr marL="17782" marR="17782" marT="8891" marB="8891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項目：</a:t>
                      </a:r>
                    </a:p>
                    <a:p>
                      <a:pPr algn="l" fontAlgn="t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修課紀錄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(A)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lang="en-US" altLang="zh-TW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 fontAlgn="t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課程學習成果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(B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E)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lang="en-US" altLang="zh-TW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 fontAlgn="t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多元表現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(F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N)</a:t>
                      </a:r>
                      <a:r>
                        <a:rPr lang="zh-TW" altLang="en-US" sz="1800" u="sng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lang="en-US" altLang="zh-TW" sz="1800" u="sng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 fontAlgn="t"/>
                      <a:r>
                        <a:rPr lang="zh-TW" altLang="en-US" sz="1600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學習歷程自述</a:t>
                      </a:r>
                      <a:r>
                        <a:rPr lang="en-US" altLang="zh-TW" sz="1600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(O</a:t>
                      </a:r>
                      <a:r>
                        <a:rPr lang="zh-TW" altLang="en-US" sz="1600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600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</a:t>
                      </a:r>
                      <a:r>
                        <a:rPr lang="zh-TW" altLang="en-US" sz="1600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600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Q)</a:t>
                      </a:r>
                      <a:r>
                        <a:rPr lang="zh-TW" altLang="en-US" sz="1600" u="sng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lang="en-US" altLang="zh-TW" sz="1600" u="sng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 fontAlgn="t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(R.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其他有助審查之資料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</a:p>
                    <a:p>
                      <a:pPr algn="l" fontAlgn="t"/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項目內容請參照本簡章「貳、分則」乙、審查資料項目內容對照表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pPr algn="l" fontAlgn="t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說明：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無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17782" marR="17782" marT="8891" marB="8891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4455079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708279DD-E15B-40A9-9584-51B689210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43778"/>
              </p:ext>
            </p:extLst>
          </p:nvPr>
        </p:nvGraphicFramePr>
        <p:xfrm>
          <a:off x="3247696" y="1095703"/>
          <a:ext cx="2601310" cy="4567537"/>
        </p:xfrm>
        <a:graphic>
          <a:graphicData uri="http://schemas.openxmlformats.org/drawingml/2006/table">
            <a:tbl>
              <a:tblPr/>
              <a:tblGrid>
                <a:gridCol w="332213">
                  <a:extLst>
                    <a:ext uri="{9D8B030D-6E8A-4147-A177-3AD203B41FA5}">
                      <a16:colId xmlns:a16="http://schemas.microsoft.com/office/drawing/2014/main" xmlns="" val="4015405285"/>
                    </a:ext>
                  </a:extLst>
                </a:gridCol>
                <a:gridCol w="2269097">
                  <a:extLst>
                    <a:ext uri="{9D8B030D-6E8A-4147-A177-3AD203B41FA5}">
                      <a16:colId xmlns:a16="http://schemas.microsoft.com/office/drawing/2014/main" xmlns="" val="4109269164"/>
                    </a:ext>
                  </a:extLst>
                </a:gridCol>
              </a:tblGrid>
              <a:tr h="4567537">
                <a:tc>
                  <a:txBody>
                    <a:bodyPr/>
                    <a:lstStyle/>
                    <a:p>
                      <a:pPr marL="0" algn="ctr" defTabSz="713232" rtl="0" eaLnBrk="1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審查</a:t>
                      </a:r>
                      <a:b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</a:t>
                      </a:r>
                    </a:p>
                  </a:txBody>
                  <a:tcPr marL="15956" marR="15956" marT="7978" marB="7978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13232" rtl="0" eaLnBrk="1" fontAlgn="t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項目：</a:t>
                      </a:r>
                    </a:p>
                    <a:p>
                      <a:pPr marL="0" algn="l" defTabSz="713232" rtl="0" eaLnBrk="1" fontAlgn="t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修課紀錄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(A)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lang="en-US" altLang="zh-TW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713232" rtl="0" eaLnBrk="1" fontAlgn="t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課程學習成果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(C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E)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lang="en-US" altLang="zh-TW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713232" rtl="0" eaLnBrk="1" fontAlgn="t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多元表現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(F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J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4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N)</a:t>
                      </a:r>
                      <a:r>
                        <a:rPr lang="zh-TW" altLang="en-US" sz="14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lang="en-US" altLang="zh-TW" sz="1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713232" rtl="0" eaLnBrk="1" fontAlgn="t" latinLnBrk="0" hangingPunct="1"/>
                      <a:r>
                        <a:rPr lang="zh-TW" altLang="en-US" sz="1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學習歷程自述</a:t>
                      </a:r>
                      <a:r>
                        <a:rPr lang="en-US" altLang="zh-TW" sz="1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(O</a:t>
                      </a:r>
                      <a:r>
                        <a:rPr lang="zh-TW" altLang="en-US" sz="1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</a:t>
                      </a:r>
                      <a:r>
                        <a:rPr lang="zh-TW" altLang="en-US" sz="1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Q)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en-US" sz="1800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項目內容請參照本簡章「貳、分則」乙、審查資料項目內容對照表</a:t>
                      </a:r>
                      <a:r>
                        <a:rPr lang="en-US" altLang="zh-TW" sz="1800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en-US" altLang="zh-TW" sz="1800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800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頁</a:t>
                      </a:r>
                      <a:r>
                        <a:rPr lang="en-US" altLang="zh-TW" sz="1800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800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pPr marL="0" algn="l" defTabSz="713232" rtl="0" eaLnBrk="1" fontAlgn="t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說明：</a:t>
                      </a:r>
                    </a:p>
                    <a:p>
                      <a:pPr marL="0" algn="l" defTabSz="713232" rtl="0" eaLnBrk="1" fontAlgn="t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上列項目皆為評分項目，申請同學請準備所有資料送審。</a:t>
                      </a:r>
                    </a:p>
                  </a:txBody>
                  <a:tcPr marL="15956" marR="15956" marT="7978" marB="7978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5828572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D0AA40DA-3441-487A-A21C-5DDB606B0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830604"/>
              </p:ext>
            </p:extLst>
          </p:nvPr>
        </p:nvGraphicFramePr>
        <p:xfrm>
          <a:off x="6046075" y="1096490"/>
          <a:ext cx="2758965" cy="452500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1663">
                  <a:extLst>
                    <a:ext uri="{9D8B030D-6E8A-4147-A177-3AD203B41FA5}">
                      <a16:colId xmlns:a16="http://schemas.microsoft.com/office/drawing/2014/main" xmlns="" val="2401327272"/>
                    </a:ext>
                  </a:extLst>
                </a:gridCol>
                <a:gridCol w="2467302">
                  <a:extLst>
                    <a:ext uri="{9D8B030D-6E8A-4147-A177-3AD203B41FA5}">
                      <a16:colId xmlns:a16="http://schemas.microsoft.com/office/drawing/2014/main" xmlns="" val="311694782"/>
                    </a:ext>
                  </a:extLst>
                </a:gridCol>
              </a:tblGrid>
              <a:tr h="4525009">
                <a:tc>
                  <a:txBody>
                    <a:bodyPr/>
                    <a:lstStyle/>
                    <a:p>
                      <a:pPr marL="0" algn="l" defTabSz="713232" rtl="0" eaLnBrk="1" fontAlgn="t" latinLnBrk="0" hangingPunct="1">
                        <a:spcAft>
                          <a:spcPts val="375"/>
                        </a:spcAft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審</a:t>
                      </a:r>
                      <a:endParaRPr lang="en-US" altLang="zh-TW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713232" rtl="0" eaLnBrk="1" fontAlgn="t" latinLnBrk="0" hangingPunct="1">
                        <a:spcAft>
                          <a:spcPts val="375"/>
                        </a:spcAft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查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endParaRPr lang="en-US" altLang="zh-TW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713232" rtl="0" eaLnBrk="1" fontAlgn="t" latinLnBrk="0" hangingPunct="1">
                        <a:spcAft>
                          <a:spcPts val="375"/>
                        </a:spcAft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料</a:t>
                      </a: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13232" rtl="0" eaLnBrk="1" fontAlgn="t" latinLnBrk="0" hangingPunct="1">
                        <a:spcAft>
                          <a:spcPts val="375"/>
                        </a:spcAft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項目：</a:t>
                      </a:r>
                    </a:p>
                    <a:p>
                      <a:pPr marL="0" algn="l" defTabSz="713232" rtl="0" eaLnBrk="1" fontAlgn="t" latinLnBrk="0" hangingPunct="1">
                        <a:spcAft>
                          <a:spcPts val="1200"/>
                        </a:spcAft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修課紀錄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(A)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713232" rtl="0" eaLnBrk="1" fontAlgn="t" latinLnBrk="0" hangingPunct="1">
                        <a:spcAft>
                          <a:spcPts val="1200"/>
                        </a:spcAft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課程學習成果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(B)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713232" rtl="0" eaLnBrk="1" fontAlgn="t" latinLnBrk="0" hangingPunct="1">
                        <a:spcAft>
                          <a:spcPts val="1200"/>
                        </a:spcAft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多元表現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(F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N)</a:t>
                      </a:r>
                      <a:r>
                        <a:rPr lang="zh-TW" altLang="en-US" sz="14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lang="en-US" altLang="zh-TW" sz="14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713232" rtl="0" eaLnBrk="1" fontAlgn="t" latinLnBrk="0" hangingPunct="1">
                        <a:spcAft>
                          <a:spcPts val="1200"/>
                        </a:spcAft>
                      </a:pPr>
                      <a:r>
                        <a:rPr lang="zh-TW" altLang="en-US" sz="14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學習歷程自述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(P)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713232" rtl="0" eaLnBrk="1" fontAlgn="t" latinLnBrk="0" hangingPunct="1">
                        <a:spcAft>
                          <a:spcPts val="1200"/>
                        </a:spcAft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(R.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其他有利審查資料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b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項目內容請參照本簡章「貳、分則」乙、審查資料項目內容對照表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頁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pPr marL="0" algn="l" defTabSz="713232" rtl="0" eaLnBrk="1" fontAlgn="t" latinLnBrk="0" hangingPunct="1">
                        <a:spcAft>
                          <a:spcPts val="375"/>
                        </a:spcAft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說明：</a:t>
                      </a:r>
                    </a:p>
                    <a:p>
                      <a:pPr marL="0" algn="l" defTabSz="713232" rtl="0" eaLnBrk="1" fontAlgn="t" latinLnBrk="0" hangingPunct="1">
                        <a:spcAft>
                          <a:spcPts val="375"/>
                        </a:spcAft>
                      </a:pPr>
                      <a:r>
                        <a:rPr lang="zh-TW" altLang="en-US" sz="1600" b="0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上述各項資料擇優送審，量力而為，無須刻意擴增份量；以凸顯個人特色、足以證明自身學習能力為主</a:t>
                      </a:r>
                      <a:r>
                        <a:rPr lang="zh-TW" altLang="en-US" sz="1400" b="0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marL="9525" marR="9525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9251908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61511671-919A-4BB8-A337-0070EDAACA78}"/>
              </a:ext>
            </a:extLst>
          </p:cNvPr>
          <p:cNvSpPr txBox="1"/>
          <p:nvPr/>
        </p:nvSpPr>
        <p:spPr>
          <a:xfrm>
            <a:off x="-32440" y="341274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審查資料 各系請參照本簡章「貳、分則」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135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6D31E129-45D7-4152-96D2-C9A8F4E03563}"/>
              </a:ext>
            </a:extLst>
          </p:cNvPr>
          <p:cNvSpPr txBox="1"/>
          <p:nvPr/>
        </p:nvSpPr>
        <p:spPr>
          <a:xfrm>
            <a:off x="1066799" y="1075210"/>
            <a:ext cx="7475621" cy="4996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93663">
              <a:lnSpc>
                <a:spcPct val="77000"/>
              </a:lnSpc>
              <a:spcBef>
                <a:spcPts val="875"/>
              </a:spcBef>
            </a:pPr>
            <a:r>
              <a:rPr lang="zh-TW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</a:rPr>
              <a:t>重點</a:t>
            </a:r>
            <a:r>
              <a:rPr lang="en-US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  <a:sym typeface="Wingdings" panose="05000000000000000000" pitchFamily="2" charset="2"/>
              </a:rPr>
              <a:t></a:t>
            </a:r>
          </a:p>
          <a:p>
            <a:pPr marL="625475" indent="-176213" algn="just">
              <a:lnSpc>
                <a:spcPct val="77000"/>
              </a:lnSpc>
              <a:spcBef>
                <a:spcPts val="875"/>
              </a:spcBef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zh-TW" altLang="zh-TW" sz="2000" b="1" spc="25" dirty="0">
                <a:solidFill>
                  <a:srgbClr val="515B8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為自己的特色下註解，加上一份簡歷</a:t>
            </a:r>
          </a:p>
          <a:p>
            <a:pPr marL="625475" marR="4445" algn="just">
              <a:spcBef>
                <a:spcPts val="600"/>
              </a:spcBef>
            </a:pPr>
            <a:r>
              <a:rPr lang="zh-TW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要在眾多備審資料中一下 子吸引教授注意，開場就很重要，為自己下一個特色重點並附上簡歷，連結接下來的多元表現，就能增加教授讀下去的誘因。</a:t>
            </a:r>
            <a:endParaRPr lang="en-US" altLang="zh-TW" sz="1800" spc="50" dirty="0">
              <a:solidFill>
                <a:srgbClr val="41404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 marL="256540" algn="just">
              <a:spcBef>
                <a:spcPts val="875"/>
              </a:spcBef>
            </a:pPr>
            <a:r>
              <a:rPr lang="zh-TW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</a:rPr>
              <a:t>重點</a:t>
            </a:r>
            <a:r>
              <a:rPr lang="en-US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  <a:sym typeface="Wingdings" panose="05000000000000000000" pitchFamily="2" charset="2"/>
              </a:rPr>
              <a:t></a:t>
            </a:r>
          </a:p>
          <a:p>
            <a:pPr marL="598488" indent="-149225" algn="just">
              <a:spcBef>
                <a:spcPts val="8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b="1" spc="25" dirty="0">
                <a:solidFill>
                  <a:srgbClr val="515B8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多元表現的過程與體會</a:t>
            </a:r>
          </a:p>
          <a:p>
            <a:pPr marL="625475" indent="-87313" algn="just">
              <a:spcBef>
                <a:spcPts val="55"/>
              </a:spcBef>
            </a:pPr>
            <a:r>
              <a:rPr lang="en-US" altLang="zh-TW" sz="2000" b="1" spc="25" dirty="0">
                <a:solidFill>
                  <a:srgbClr val="515B8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zh-TW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包括在這些多元表現中收 穫最多的部分，以及自己存在哪些不足，需要再進 步的部分。</a:t>
            </a:r>
            <a:endParaRPr lang="en-US" altLang="zh-TW" sz="1800" spc="50" dirty="0">
              <a:solidFill>
                <a:srgbClr val="41404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 marL="256540" algn="just">
              <a:spcBef>
                <a:spcPts val="875"/>
              </a:spcBef>
            </a:pPr>
            <a:r>
              <a:rPr lang="zh-TW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</a:rPr>
              <a:t>重點</a:t>
            </a:r>
            <a:r>
              <a:rPr lang="en-US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  <a:sym typeface="Wingdings" panose="05000000000000000000" pitchFamily="2" charset="2"/>
              </a:rPr>
              <a:t></a:t>
            </a:r>
          </a:p>
          <a:p>
            <a:pPr marL="598488" indent="-149225" algn="just">
              <a:spcBef>
                <a:spcPts val="8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b="1" spc="25" dirty="0">
                <a:solidFill>
                  <a:srgbClr val="515B8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這些經驗的意義與價值</a:t>
            </a:r>
          </a:p>
          <a:p>
            <a:pPr algn="just">
              <a:spcBef>
                <a:spcPts val="55"/>
              </a:spcBef>
            </a:pPr>
            <a:r>
              <a:rPr lang="en-US" altLang="zh-TW" sz="800" b="1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微軟正黑體" panose="020B0604030504040204" pitchFamily="34" charset="-120"/>
              </a:rPr>
              <a:t> </a:t>
            </a:r>
            <a:endParaRPr lang="zh-TW" altLang="zh-TW" sz="14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625475" algn="just"/>
            <a:r>
              <a:rPr lang="zh-TW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這些經驗如何幫助自己在學習與未來工作時能快速適應，並提出未來持之以 恆不斷探索與成長的方 向</a:t>
            </a:r>
            <a:r>
              <a:rPr lang="zh-TW" altLang="zh-TW" sz="1400" spc="25" dirty="0">
                <a:solidFill>
                  <a:srgbClr val="41404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en-US" dirty="0"/>
          </a:p>
          <a:p>
            <a:pPr marL="205105" indent="-72390" algn="just">
              <a:lnSpc>
                <a:spcPts val="1700"/>
              </a:lnSpc>
            </a:pPr>
            <a:endParaRPr lang="zh-TW" altLang="zh-TW" sz="1400" dirty="0"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 marL="205740" marR="4445" indent="-72390" algn="just">
              <a:lnSpc>
                <a:spcPct val="72000"/>
              </a:lnSpc>
              <a:spcBef>
                <a:spcPts val="385"/>
              </a:spcBef>
              <a:spcAft>
                <a:spcPts val="0"/>
              </a:spcAft>
            </a:pPr>
            <a:endParaRPr lang="zh-TW" altLang="zh-TW" sz="1400" dirty="0"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圓角矩形 49">
            <a:extLst>
              <a:ext uri="{FF2B5EF4-FFF2-40B4-BE49-F238E27FC236}">
                <a16:creationId xmlns:a16="http://schemas.microsoft.com/office/drawing/2014/main" xmlns="" id="{0B2D85C3-C136-4265-A61D-A78A4F182541}"/>
              </a:ext>
            </a:extLst>
          </p:cNvPr>
          <p:cNvSpPr/>
          <p:nvPr/>
        </p:nvSpPr>
        <p:spPr>
          <a:xfrm>
            <a:off x="472906" y="216214"/>
            <a:ext cx="8671093" cy="832611"/>
          </a:xfrm>
          <a:prstGeom prst="roundRect">
            <a:avLst>
              <a:gd name="adj" fmla="val 50000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endParaRPr lang="zh-TW" altLang="en-US" sz="2400" b="1" kern="0" dirty="0">
              <a:ln w="1905"/>
              <a:solidFill>
                <a:srgbClr val="007BB9"/>
              </a:solidFill>
              <a:latin typeface="微軟正黑體" pitchFamily="34" charset="-120"/>
              <a:ea typeface="微軟正黑體" pitchFamily="34" charset="-120"/>
              <a:cs typeface="Raleway SemiBold"/>
              <a:sym typeface="Raleway SemiBold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9EB1EFE3-C7EC-4824-A354-952533FF55AB}"/>
              </a:ext>
            </a:extLst>
          </p:cNvPr>
          <p:cNvSpPr txBox="1"/>
          <p:nvPr/>
        </p:nvSpPr>
        <p:spPr>
          <a:xfrm>
            <a:off x="6038193" y="473524"/>
            <a:ext cx="3529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◎</a:t>
            </a:r>
            <a:r>
              <a:rPr lang="zh-TW" altLang="en-US" sz="2400" dirty="0"/>
              <a:t>參閱書</a:t>
            </a:r>
            <a:r>
              <a:rPr lang="en-US" altLang="zh-TW" sz="2400" dirty="0"/>
              <a:t>29</a:t>
            </a:r>
            <a:r>
              <a:rPr lang="en-US" altLang="zh-TW" sz="2400" dirty="0">
                <a:latin typeface="Poor Richard" panose="02080502050505020702" pitchFamily="18" charset="0"/>
              </a:rPr>
              <a:t>~</a:t>
            </a:r>
            <a:r>
              <a:rPr lang="en-US" altLang="zh-TW" sz="2400" dirty="0"/>
              <a:t>34P</a:t>
            </a:r>
            <a:endParaRPr lang="zh-TW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625A767-465B-4104-B5A5-780166499281}"/>
              </a:ext>
            </a:extLst>
          </p:cNvPr>
          <p:cNvSpPr/>
          <p:nvPr/>
        </p:nvSpPr>
        <p:spPr>
          <a:xfrm>
            <a:off x="1428238" y="447139"/>
            <a:ext cx="4893734" cy="459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</a:t>
            </a:r>
            <a:r>
              <a:rPr lang="zh-TW" alt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多元表現綜整心得</a:t>
            </a: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xmlns="" id="{15487DF5-DABD-4AAB-9483-ED74BE87BC30}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471488"/>
            <a:ext cx="142875" cy="147637"/>
            <a:chOff x="3135" y="15925"/>
            <a:chExt cx="225" cy="233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2D2A82E7-D1F6-4F8F-974A-6210D10C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5925"/>
              <a:ext cx="225" cy="233"/>
            </a:xfrm>
            <a:custGeom>
              <a:avLst/>
              <a:gdLst>
                <a:gd name="T0" fmla="+- 0 3135 3135"/>
                <a:gd name="T1" fmla="*/ T0 w 225"/>
                <a:gd name="T2" fmla="+- 0 15925 15925"/>
                <a:gd name="T3" fmla="*/ 15925 h 233"/>
                <a:gd name="T4" fmla="+- 0 3135 3135"/>
                <a:gd name="T5" fmla="*/ T4 w 225"/>
                <a:gd name="T6" fmla="+- 0 16157 15925"/>
                <a:gd name="T7" fmla="*/ 16157 h 233"/>
                <a:gd name="T8" fmla="+- 0 3360 3135"/>
                <a:gd name="T9" fmla="*/ T8 w 225"/>
                <a:gd name="T10" fmla="+- 0 16041 15925"/>
                <a:gd name="T11" fmla="*/ 16041 h 233"/>
                <a:gd name="T12" fmla="+- 0 3135 3135"/>
                <a:gd name="T13" fmla="*/ T12 w 225"/>
                <a:gd name="T14" fmla="+- 0 15925 15925"/>
                <a:gd name="T15" fmla="*/ 15925 h 2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25" h="233">
                  <a:moveTo>
                    <a:pt x="0" y="0"/>
                  </a:moveTo>
                  <a:lnTo>
                    <a:pt x="0" y="232"/>
                  </a:lnTo>
                  <a:lnTo>
                    <a:pt x="225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6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284CB964-B319-418B-BD26-17F42988C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3A5A385-0F78-4721-BECC-72E0580D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487803" y="152670"/>
            <a:ext cx="517754" cy="77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8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49">
            <a:extLst>
              <a:ext uri="{FF2B5EF4-FFF2-40B4-BE49-F238E27FC236}">
                <a16:creationId xmlns:a16="http://schemas.microsoft.com/office/drawing/2014/main" xmlns="" id="{0D0A1451-716E-46CC-8550-4D10B417E827}"/>
              </a:ext>
            </a:extLst>
          </p:cNvPr>
          <p:cNvSpPr/>
          <p:nvPr/>
        </p:nvSpPr>
        <p:spPr>
          <a:xfrm>
            <a:off x="472906" y="247745"/>
            <a:ext cx="8213893" cy="832611"/>
          </a:xfrm>
          <a:prstGeom prst="roundRect">
            <a:avLst>
              <a:gd name="adj" fmla="val 50000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endParaRPr lang="zh-TW" altLang="en-US" sz="2400" b="1" kern="0" dirty="0">
              <a:ln w="1905"/>
              <a:solidFill>
                <a:srgbClr val="007BB9"/>
              </a:solidFill>
              <a:latin typeface="微軟正黑體" pitchFamily="34" charset="-120"/>
              <a:ea typeface="微軟正黑體" pitchFamily="34" charset="-120"/>
              <a:cs typeface="Raleway SemiBold"/>
              <a:sym typeface="Raleway SemiBold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4C952E-6D37-46E7-8025-A50A6EBB6E82}"/>
              </a:ext>
            </a:extLst>
          </p:cNvPr>
          <p:cNvSpPr/>
          <p:nvPr/>
        </p:nvSpPr>
        <p:spPr>
          <a:xfrm>
            <a:off x="1087821" y="310107"/>
            <a:ext cx="6844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080"/>
              </a:spcBef>
              <a:buClr>
                <a:srgbClr val="000000"/>
              </a:buClr>
              <a:buSzPct val="120000"/>
            </a:pPr>
            <a:r>
              <a:rPr lang="en-US" altLang="zh-TW" sz="4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O</a:t>
            </a:r>
            <a:r>
              <a:rPr lang="zh-TW" alt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  </a:t>
            </a:r>
            <a:r>
              <a:rPr lang="zh-TW" alt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高中學習歷程反思</a:t>
            </a:r>
            <a:endParaRPr lang="en-US" altLang="zh-TW" sz="4000" b="1" kern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68611A5-C76A-4E95-B9BD-E27BDF502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487803" y="152670"/>
            <a:ext cx="517754" cy="77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92E8E1A1-9AED-48CD-8008-47AD05D221B9}"/>
              </a:ext>
            </a:extLst>
          </p:cNvPr>
          <p:cNvSpPr txBox="1"/>
          <p:nvPr/>
        </p:nvSpPr>
        <p:spPr>
          <a:xfrm>
            <a:off x="825409" y="997551"/>
            <a:ext cx="8069938" cy="4778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93663">
              <a:spcBef>
                <a:spcPts val="875"/>
              </a:spcBef>
            </a:pPr>
            <a:r>
              <a:rPr lang="zh-TW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</a:rPr>
              <a:t>重點</a:t>
            </a:r>
            <a:r>
              <a:rPr lang="en-US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  <a:sym typeface="Wingdings" panose="05000000000000000000" pitchFamily="2" charset="2"/>
              </a:rPr>
              <a:t></a:t>
            </a:r>
          </a:p>
          <a:p>
            <a:pPr marL="517525" indent="107950"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zh-TW" altLang="zh-TW" sz="2000" b="1" spc="25" dirty="0">
                <a:solidFill>
                  <a:srgbClr val="515B8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描述學習過程</a:t>
            </a:r>
            <a:endParaRPr lang="zh-TW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98525">
              <a:buFont typeface="Arial" panose="020B0604020202020204" pitchFamily="34" charset="0"/>
              <a:buChar char="•"/>
            </a:pPr>
            <a:r>
              <a:rPr lang="en-US" altLang="zh-TW" sz="1800" spc="50" dirty="0" err="1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在學習課程或單元裡我原先的狀態是什麼？過程中</a:t>
            </a:r>
            <a:r>
              <a:rPr lang="en-US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800" spc="50" dirty="0" err="1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我學習到了什麼</a:t>
            </a:r>
            <a:r>
              <a:rPr lang="en-US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？</a:t>
            </a:r>
          </a:p>
          <a:p>
            <a:pPr marL="898525">
              <a:buFont typeface="Arial" panose="020B0604020202020204" pitchFamily="34" charset="0"/>
              <a:buChar char="•"/>
            </a:pPr>
            <a:r>
              <a:rPr lang="en-US" altLang="zh-TW" sz="1800" spc="50" dirty="0" err="1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我覺得最喜歡的課程是什麼？喜歡的原因是什麼</a:t>
            </a:r>
            <a:r>
              <a:rPr lang="en-US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?</a:t>
            </a:r>
          </a:p>
          <a:p>
            <a:pPr marL="898525">
              <a:buFont typeface="Arial" panose="020B0604020202020204" pitchFamily="34" charset="0"/>
              <a:buChar char="•"/>
            </a:pPr>
            <a:r>
              <a:rPr lang="en-US" altLang="zh-TW" sz="1800" spc="50" dirty="0" err="1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我從學習過程中，思考未來可以學習的是什麼</a:t>
            </a:r>
            <a:r>
              <a:rPr lang="en-US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？</a:t>
            </a:r>
          </a:p>
          <a:p>
            <a:pPr marL="268288" indent="-93663">
              <a:spcBef>
                <a:spcPts val="875"/>
              </a:spcBef>
            </a:pPr>
            <a:r>
              <a:rPr lang="zh-TW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</a:rPr>
              <a:t>重點</a:t>
            </a:r>
            <a:r>
              <a:rPr lang="en-US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  <a:sym typeface="Wingdings" panose="05000000000000000000" pitchFamily="2" charset="2"/>
              </a:rPr>
              <a:t></a:t>
            </a:r>
          </a:p>
          <a:p>
            <a:pPr marL="517525" indent="107950"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zh-TW" altLang="zh-TW" sz="2000" b="1" spc="25" dirty="0">
                <a:solidFill>
                  <a:srgbClr val="515B8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學習察覺問題</a:t>
            </a:r>
            <a:endParaRPr lang="en-US" altLang="zh-TW" sz="2000" b="1" spc="25" dirty="0">
              <a:solidFill>
                <a:srgbClr val="515B8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98525">
              <a:buFont typeface="Arial" panose="020B0604020202020204" pitchFamily="34" charset="0"/>
              <a:buChar char="•"/>
            </a:pPr>
            <a:r>
              <a:rPr lang="zh-TW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我在學習過程中遇到了哪些問題？</a:t>
            </a:r>
            <a:endParaRPr lang="en-US" altLang="zh-TW" sz="1800" spc="50" dirty="0">
              <a:solidFill>
                <a:srgbClr val="41404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 marL="898525">
              <a:buFont typeface="Arial" panose="020B0604020202020204" pitchFamily="34" charset="0"/>
              <a:buChar char="•"/>
            </a:pPr>
            <a:r>
              <a:rPr lang="zh-TW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我認為可以再找出更有效 的方法嗎？</a:t>
            </a:r>
            <a:endParaRPr lang="en-US" altLang="zh-TW" sz="1800" spc="50" dirty="0">
              <a:solidFill>
                <a:srgbClr val="41404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 marL="898525">
              <a:buFont typeface="Arial" panose="020B0604020202020204" pitchFamily="34" charset="0"/>
              <a:buChar char="•"/>
            </a:pPr>
            <a:r>
              <a:rPr lang="zh-TW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我發現有哪些方法可以幫 助我？我用了哪些方法來解決問題？</a:t>
            </a:r>
            <a:endParaRPr lang="en-US" altLang="zh-TW" sz="1800" spc="50" dirty="0">
              <a:solidFill>
                <a:srgbClr val="41404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 marL="898525" indent="-809625"/>
            <a:r>
              <a:rPr lang="zh-TW" altLang="zh-TW" sz="2000" spc="15" dirty="0">
                <a:solidFill>
                  <a:srgbClr val="F37675"/>
                </a:solidFill>
                <a:effectLst/>
                <a:latin typeface="Calibri" panose="020F0502020204030204" pitchFamily="34" charset="0"/>
                <a:ea typeface="華康中特圓體" panose="020F0809000000000000" pitchFamily="49" charset="-120"/>
                <a:cs typeface="華康中特圓體" panose="020F0809000000000000" pitchFamily="49" charset="-120"/>
              </a:rPr>
              <a:t>重點</a:t>
            </a:r>
            <a:r>
              <a:rPr lang="en-US" altLang="zh-TW" sz="2000" spc="15" dirty="0">
                <a:solidFill>
                  <a:srgbClr val="F37675"/>
                </a:solidFill>
                <a:effectLst/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  <a:sym typeface="Wingdings" panose="05000000000000000000" pitchFamily="2" charset="2"/>
              </a:rPr>
              <a:t></a:t>
            </a:r>
          </a:p>
          <a:p>
            <a:pPr marL="898525" indent="-273050">
              <a:buFont typeface="Arial" panose="020B0604020202020204" pitchFamily="34" charset="0"/>
              <a:buChar char="•"/>
            </a:pPr>
            <a:r>
              <a:rPr lang="zh-TW" altLang="zh-TW" sz="2000" b="1" spc="25" dirty="0">
                <a:solidFill>
                  <a:srgbClr val="515B8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解決問題、再學習</a:t>
            </a:r>
            <a:endParaRPr lang="en-US" altLang="zh-TW" sz="2000" b="1" spc="25" dirty="0">
              <a:solidFill>
                <a:srgbClr val="515B8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98525">
              <a:buFont typeface="Arial" panose="020B0604020202020204" pitchFamily="34" charset="0"/>
              <a:buChar char="•"/>
            </a:pPr>
            <a:r>
              <a:rPr lang="zh-TW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具體說明自己的學習策略改進，包括如何制定計畫、分配時間、補充不足知識等我從解決問題過程中，獲 得什麼能力？</a:t>
            </a:r>
            <a:endParaRPr lang="en-US" altLang="zh-TW" sz="1800" spc="50" dirty="0">
              <a:solidFill>
                <a:srgbClr val="41404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 marL="898525">
              <a:buFont typeface="Arial" panose="020B0604020202020204" pitchFamily="34" charset="0"/>
              <a:buChar char="•"/>
            </a:pPr>
            <a:r>
              <a:rPr lang="zh-TW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未來可以學 習的是什麼？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28EBD003-A175-47F8-8414-149917DDC581}"/>
              </a:ext>
            </a:extLst>
          </p:cNvPr>
          <p:cNvSpPr txBox="1"/>
          <p:nvPr/>
        </p:nvSpPr>
        <p:spPr>
          <a:xfrm>
            <a:off x="6038193" y="473524"/>
            <a:ext cx="3529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◎</a:t>
            </a:r>
            <a:r>
              <a:rPr lang="zh-TW" altLang="en-US" sz="2400" dirty="0"/>
              <a:t>參閱書</a:t>
            </a:r>
            <a:r>
              <a:rPr lang="en-US" altLang="zh-TW" sz="2400" dirty="0"/>
              <a:t>29</a:t>
            </a:r>
            <a:r>
              <a:rPr lang="en-US" altLang="zh-TW" sz="2400" dirty="0">
                <a:latin typeface="Poor Richard" panose="02080502050505020702" pitchFamily="18" charset="0"/>
              </a:rPr>
              <a:t>~</a:t>
            </a:r>
            <a:r>
              <a:rPr lang="en-US" altLang="zh-TW" sz="2400" dirty="0"/>
              <a:t>34P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70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C215839-DFE9-4598-BFD1-E2803EAE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49">
            <a:extLst>
              <a:ext uri="{FF2B5EF4-FFF2-40B4-BE49-F238E27FC236}">
                <a16:creationId xmlns:a16="http://schemas.microsoft.com/office/drawing/2014/main" xmlns="" id="{0D0A1451-716E-46CC-8550-4D10B417E827}"/>
              </a:ext>
            </a:extLst>
          </p:cNvPr>
          <p:cNvSpPr/>
          <p:nvPr/>
        </p:nvSpPr>
        <p:spPr>
          <a:xfrm>
            <a:off x="55180" y="216214"/>
            <a:ext cx="9009992" cy="832611"/>
          </a:xfrm>
          <a:prstGeom prst="roundRect">
            <a:avLst>
              <a:gd name="adj" fmla="val 50000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endParaRPr lang="zh-TW" altLang="en-US" sz="2400" b="1" kern="0" dirty="0">
              <a:ln w="1905"/>
              <a:solidFill>
                <a:srgbClr val="007BB9"/>
              </a:solidFill>
              <a:latin typeface="微軟正黑體" pitchFamily="34" charset="-120"/>
              <a:ea typeface="微軟正黑體" pitchFamily="34" charset="-120"/>
              <a:cs typeface="Raleway SemiBold"/>
              <a:sym typeface="Raleway SemiBold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4C952E-6D37-46E7-8025-A50A6EBB6E82}"/>
              </a:ext>
            </a:extLst>
          </p:cNvPr>
          <p:cNvSpPr/>
          <p:nvPr/>
        </p:nvSpPr>
        <p:spPr>
          <a:xfrm>
            <a:off x="664306" y="310107"/>
            <a:ext cx="7268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080"/>
              </a:spcBef>
              <a:buClr>
                <a:srgbClr val="000000"/>
              </a:buClr>
              <a:buSzPct val="120000"/>
            </a:pPr>
            <a:r>
              <a:rPr lang="zh-TW" alt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     </a:t>
            </a:r>
            <a:r>
              <a:rPr lang="en-US" altLang="zh-TW" sz="4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P</a:t>
            </a:r>
            <a:r>
              <a:rPr lang="zh-TW" alt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  </a:t>
            </a:r>
            <a:r>
              <a:rPr lang="zh-TW" alt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就讀動機  很重要</a:t>
            </a:r>
            <a:endParaRPr lang="en-US" altLang="zh-TW" sz="4000" b="1" kern="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7F7DCD6-B049-40C6-A118-5BC54D8C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487803" y="152670"/>
            <a:ext cx="517754" cy="77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8771140B-4CA3-4044-BD45-68E67AFF6216}"/>
              </a:ext>
            </a:extLst>
          </p:cNvPr>
          <p:cNvSpPr txBox="1"/>
          <p:nvPr/>
        </p:nvSpPr>
        <p:spPr>
          <a:xfrm>
            <a:off x="746680" y="1098037"/>
            <a:ext cx="8166537" cy="445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93663">
              <a:spcBef>
                <a:spcPts val="875"/>
              </a:spcBef>
            </a:pPr>
            <a:r>
              <a:rPr lang="zh-TW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</a:rPr>
              <a:t>重點</a:t>
            </a:r>
            <a:r>
              <a:rPr lang="en-US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  <a:sym typeface="Wingdings" panose="05000000000000000000" pitchFamily="2" charset="2"/>
              </a:rPr>
              <a:t></a:t>
            </a:r>
          </a:p>
          <a:p>
            <a:pPr marL="268288" indent="-182563"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zh-TW" altLang="zh-TW" sz="2000" b="1" spc="25" dirty="0">
                <a:solidFill>
                  <a:srgbClr val="515B8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個人特質與經歷</a:t>
            </a:r>
            <a:endParaRPr lang="zh-TW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6213" indent="4763">
              <a:spcBef>
                <a:spcPts val="55"/>
              </a:spcBef>
            </a:pPr>
            <a:r>
              <a:rPr lang="en-US" altLang="zh-TW" sz="800" b="1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微軟正黑體" panose="020B0604030504040204" pitchFamily="34" charset="-120"/>
              </a:rPr>
              <a:t> </a:t>
            </a:r>
            <a:r>
              <a:rPr lang="zh-TW" altLang="zh-TW" sz="1800" spc="50" dirty="0">
                <a:solidFill>
                  <a:srgbClr val="414042"/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你覺得有什麼個人特質適</a:t>
            </a:r>
            <a:r>
              <a:rPr lang="zh-TW" altLang="zh-TW" sz="1800" spc="-285" dirty="0">
                <a:solidFill>
                  <a:srgbClr val="414042"/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1800" spc="25" dirty="0">
                <a:solidFill>
                  <a:srgbClr val="414042"/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合念此系？</a:t>
            </a:r>
            <a:r>
              <a:rPr lang="zh-TW" altLang="zh-TW" sz="1800" spc="50" dirty="0">
                <a:solidFill>
                  <a:srgbClr val="414042"/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從個人興趣到相關社會議</a:t>
            </a:r>
            <a:r>
              <a:rPr lang="zh-TW" altLang="zh-TW" sz="1800" spc="-285" dirty="0">
                <a:solidFill>
                  <a:srgbClr val="414042"/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1800" spc="50" dirty="0">
                <a:solidFill>
                  <a:srgbClr val="414042"/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題，提出你認為自已要念 </a:t>
            </a:r>
            <a:r>
              <a:rPr lang="zh-TW" altLang="zh-TW" sz="1800" spc="25" dirty="0">
                <a:solidFill>
                  <a:srgbClr val="414042"/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此系的動機</a:t>
            </a:r>
            <a:r>
              <a:rPr lang="en-US" altLang="zh-TW" sz="1800" spc="25" dirty="0">
                <a:solidFill>
                  <a:srgbClr val="414042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｡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 marL="268288" indent="-93663">
              <a:spcBef>
                <a:spcPts val="875"/>
              </a:spcBef>
            </a:pPr>
            <a:r>
              <a:rPr lang="zh-TW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</a:rPr>
              <a:t>重點</a:t>
            </a:r>
            <a:r>
              <a:rPr lang="en-US" altLang="zh-TW" sz="20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  <a:sym typeface="Wingdings" panose="05000000000000000000" pitchFamily="2" charset="2"/>
              </a:rPr>
              <a:t></a:t>
            </a:r>
            <a:endParaRPr lang="en-US" altLang="zh-TW" sz="2000" spc="15" dirty="0">
              <a:solidFill>
                <a:srgbClr val="F37675"/>
              </a:solidFill>
              <a:latin typeface="Calibri" panose="020F0502020204030204" pitchFamily="34" charset="0"/>
              <a:ea typeface="華康中特圓體" panose="020F0809000000000000" pitchFamily="49" charset="-120"/>
            </a:endParaRPr>
          </a:p>
          <a:p>
            <a:pPr marL="268288" indent="-182563"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zh-TW" altLang="zh-TW" sz="2000" b="1" spc="25" dirty="0">
                <a:solidFill>
                  <a:srgbClr val="515B8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學習歷程與該校系之連結</a:t>
            </a:r>
            <a:endParaRPr lang="en-US" altLang="zh-TW" sz="2000" b="1" spc="25" dirty="0">
              <a:solidFill>
                <a:srgbClr val="515B8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8288">
              <a:spcBef>
                <a:spcPts val="875"/>
              </a:spcBef>
            </a:pPr>
            <a:r>
              <a:rPr lang="zh-TW" altLang="zh-TW" sz="1800" spc="50" dirty="0">
                <a:solidFill>
                  <a:srgbClr val="41404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從學習歷程中，找出可以</a:t>
            </a:r>
            <a:r>
              <a:rPr lang="zh-TW" altLang="zh-TW" sz="1800" spc="-285" dirty="0">
                <a:solidFill>
                  <a:srgbClr val="41404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zh-TW" sz="1800" spc="50" dirty="0">
                <a:solidFill>
                  <a:srgbClr val="41404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與校系做連結的相關課程</a:t>
            </a:r>
            <a:r>
              <a:rPr lang="zh-TW" altLang="zh-TW" sz="1800" spc="50" dirty="0">
                <a:solidFill>
                  <a:srgbClr val="41404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zh-TW" sz="1800" spc="50" dirty="0">
                <a:solidFill>
                  <a:srgbClr val="41404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學習成果、多元表現或特殊經歷（例如：營隊、特</a:t>
            </a:r>
            <a:r>
              <a:rPr lang="zh-TW" altLang="zh-TW" sz="1800" spc="50" dirty="0">
                <a:solidFill>
                  <a:srgbClr val="41404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zh-TW" sz="1800" spc="25" dirty="0">
                <a:solidFill>
                  <a:srgbClr val="41404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殊活動、微課程、競賽）</a:t>
            </a:r>
            <a:endParaRPr lang="en-US" altLang="zh-TW" sz="1800" spc="25" dirty="0">
              <a:solidFill>
                <a:srgbClr val="41404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68288">
              <a:spcBef>
                <a:spcPts val="875"/>
              </a:spcBef>
            </a:pPr>
            <a:r>
              <a:rPr lang="zh-TW" altLang="zh-TW" sz="2000" spc="15" dirty="0">
                <a:solidFill>
                  <a:srgbClr val="F37675"/>
                </a:solidFill>
                <a:effectLst/>
                <a:latin typeface="Calibri" panose="020F0502020204030204" pitchFamily="34" charset="0"/>
                <a:ea typeface="華康中特圓體" panose="020F0809000000000000" pitchFamily="49" charset="-120"/>
                <a:cs typeface="華康中特圓體" panose="020F0809000000000000" pitchFamily="49" charset="-120"/>
              </a:rPr>
              <a:t>重點</a:t>
            </a:r>
            <a:r>
              <a:rPr lang="en-US" altLang="zh-TW" sz="2000" spc="15" dirty="0">
                <a:solidFill>
                  <a:srgbClr val="F37675"/>
                </a:solidFill>
                <a:effectLst/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  <a:sym typeface="Wingdings" panose="05000000000000000000" pitchFamily="2" charset="2"/>
              </a:rPr>
              <a:t></a:t>
            </a:r>
          </a:p>
          <a:p>
            <a:pPr marL="361950" indent="-285750"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zh-TW" altLang="zh-TW" sz="1800" b="1" spc="25" dirty="0">
                <a:solidFill>
                  <a:srgbClr val="515B8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明確表達就讀意願</a:t>
            </a:r>
            <a:endParaRPr lang="en-US" altLang="zh-TW" sz="1800" b="1" spc="25" dirty="0">
              <a:solidFill>
                <a:srgbClr val="515B8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8288">
              <a:spcBef>
                <a:spcPts val="875"/>
              </a:spcBef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414042"/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從什麼管道獲得學校或學 系資訊？</a:t>
            </a:r>
            <a:r>
              <a:rPr lang="zh-TW" altLang="en-US" sz="200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學校有什麼獨特的地方， 或你認為的優點吸引你</a:t>
            </a:r>
            <a:r>
              <a:rPr lang="en-US" altLang="zh-TW" sz="2000" dirty="0">
                <a:solidFill>
                  <a:srgbClr val="41404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  <a:r>
              <a:rPr lang="zh-TW" altLang="en-US" sz="200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 </a:t>
            </a:r>
            <a:endParaRPr lang="zh-TW" altLang="zh-TW" sz="2000" b="1" spc="25" dirty="0">
              <a:solidFill>
                <a:srgbClr val="515B8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xmlns="" id="{CA2AEE8F-F9BD-4888-9DE1-570C01CCBBAE}"/>
              </a:ext>
            </a:extLst>
          </p:cNvPr>
          <p:cNvGrpSpPr>
            <a:grpSpLocks/>
          </p:cNvGrpSpPr>
          <p:nvPr/>
        </p:nvGrpSpPr>
        <p:grpSpPr bwMode="auto">
          <a:xfrm>
            <a:off x="3049588" y="501650"/>
            <a:ext cx="3175" cy="7938"/>
            <a:chOff x="12643" y="5831"/>
            <a:chExt cx="5" cy="12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xmlns="" id="{A617327B-B09B-418A-9656-B856D3098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3" y="5831"/>
              <a:ext cx="5" cy="12"/>
            </a:xfrm>
            <a:custGeom>
              <a:avLst/>
              <a:gdLst>
                <a:gd name="T0" fmla="+- 0 12644 12643"/>
                <a:gd name="T1" fmla="*/ T0 w 5"/>
                <a:gd name="T2" fmla="+- 0 5831 5831"/>
                <a:gd name="T3" fmla="*/ 5831 h 12"/>
                <a:gd name="T4" fmla="+- 0 12643 12643"/>
                <a:gd name="T5" fmla="*/ T4 w 5"/>
                <a:gd name="T6" fmla="+- 0 5836 5831"/>
                <a:gd name="T7" fmla="*/ 5836 h 12"/>
                <a:gd name="T8" fmla="+- 0 12643 12643"/>
                <a:gd name="T9" fmla="*/ T8 w 5"/>
                <a:gd name="T10" fmla="+- 0 5843 5831"/>
                <a:gd name="T11" fmla="*/ 5843 h 12"/>
                <a:gd name="T12" fmla="+- 0 12647 12643"/>
                <a:gd name="T13" fmla="*/ T12 w 5"/>
                <a:gd name="T14" fmla="+- 0 5832 5831"/>
                <a:gd name="T15" fmla="*/ 5832 h 12"/>
                <a:gd name="T16" fmla="+- 0 12646 12643"/>
                <a:gd name="T17" fmla="*/ T16 w 5"/>
                <a:gd name="T18" fmla="+- 0 5832 5831"/>
                <a:gd name="T19" fmla="*/ 5832 h 12"/>
                <a:gd name="T20" fmla="+- 0 12645 12643"/>
                <a:gd name="T21" fmla="*/ T20 w 5"/>
                <a:gd name="T22" fmla="+- 0 5832 5831"/>
                <a:gd name="T23" fmla="*/ 5832 h 12"/>
                <a:gd name="T24" fmla="+- 0 12644 12643"/>
                <a:gd name="T25" fmla="*/ T24 w 5"/>
                <a:gd name="T26" fmla="+- 0 5831 5831"/>
                <a:gd name="T27" fmla="*/ 5831 h 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5" h="12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E6C37DE8-16F7-47EE-8224-2D8BA9EB4939}"/>
              </a:ext>
            </a:extLst>
          </p:cNvPr>
          <p:cNvGrpSpPr>
            <a:grpSpLocks/>
          </p:cNvGrpSpPr>
          <p:nvPr/>
        </p:nvGrpSpPr>
        <p:grpSpPr bwMode="auto">
          <a:xfrm>
            <a:off x="3152775" y="863600"/>
            <a:ext cx="4763" cy="15875"/>
            <a:chOff x="12805" y="6401"/>
            <a:chExt cx="8" cy="24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xmlns="" id="{5B9F1216-0E87-4711-96DD-7A4DD1284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" y="6401"/>
              <a:ext cx="8" cy="24"/>
            </a:xfrm>
            <a:custGeom>
              <a:avLst/>
              <a:gdLst>
                <a:gd name="T0" fmla="+- 0 12813 12805"/>
                <a:gd name="T1" fmla="*/ T0 w 8"/>
                <a:gd name="T2" fmla="+- 0 6401 6401"/>
                <a:gd name="T3" fmla="*/ 6401 h 24"/>
                <a:gd name="T4" fmla="+- 0 12805 12805"/>
                <a:gd name="T5" fmla="*/ T4 w 8"/>
                <a:gd name="T6" fmla="+- 0 6419 6401"/>
                <a:gd name="T7" fmla="*/ 6419 h 24"/>
                <a:gd name="T8" fmla="+- 0 12807 12805"/>
                <a:gd name="T9" fmla="*/ T8 w 8"/>
                <a:gd name="T10" fmla="+- 0 6422 6401"/>
                <a:gd name="T11" fmla="*/ 6422 h 24"/>
                <a:gd name="T12" fmla="+- 0 12811 12805"/>
                <a:gd name="T13" fmla="*/ T12 w 8"/>
                <a:gd name="T14" fmla="+- 0 6424 6401"/>
                <a:gd name="T15" fmla="*/ 6424 h 24"/>
                <a:gd name="T16" fmla="+- 0 12813 12805"/>
                <a:gd name="T17" fmla="*/ T16 w 8"/>
                <a:gd name="T18" fmla="+- 0 6424 6401"/>
                <a:gd name="T19" fmla="*/ 6424 h 24"/>
                <a:gd name="T20" fmla="+- 0 12813 12805"/>
                <a:gd name="T21" fmla="*/ T20 w 8"/>
                <a:gd name="T22" fmla="+- 0 6401 6401"/>
                <a:gd name="T23" fmla="*/ 6401 h 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0" y="18"/>
                  </a:lnTo>
                  <a:lnTo>
                    <a:pt x="2" y="21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xmlns="" id="{6C011864-2866-4122-9D93-D3E4BF15898D}"/>
              </a:ext>
            </a:extLst>
          </p:cNvPr>
          <p:cNvGrpSpPr>
            <a:grpSpLocks/>
          </p:cNvGrpSpPr>
          <p:nvPr/>
        </p:nvGrpSpPr>
        <p:grpSpPr bwMode="auto">
          <a:xfrm>
            <a:off x="3101975" y="782638"/>
            <a:ext cx="9525" cy="82550"/>
            <a:chOff x="12726" y="6274"/>
            <a:chExt cx="14" cy="13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B9882F77-E7B5-4702-8433-5D2C91C43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6" y="6274"/>
              <a:ext cx="14" cy="130"/>
            </a:xfrm>
            <a:custGeom>
              <a:avLst/>
              <a:gdLst>
                <a:gd name="T0" fmla="+- 0 12736 12726"/>
                <a:gd name="T1" fmla="*/ T0 w 14"/>
                <a:gd name="T2" fmla="+- 0 6274 6274"/>
                <a:gd name="T3" fmla="*/ 6274 h 130"/>
                <a:gd name="T4" fmla="+- 0 12729 12726"/>
                <a:gd name="T5" fmla="*/ T4 w 14"/>
                <a:gd name="T6" fmla="+- 0 6274 6274"/>
                <a:gd name="T7" fmla="*/ 6274 h 130"/>
                <a:gd name="T8" fmla="+- 0 12726 12726"/>
                <a:gd name="T9" fmla="*/ T8 w 14"/>
                <a:gd name="T10" fmla="+- 0 6277 6274"/>
                <a:gd name="T11" fmla="*/ 6277 h 130"/>
                <a:gd name="T12" fmla="+- 0 12727 12726"/>
                <a:gd name="T13" fmla="*/ T12 w 14"/>
                <a:gd name="T14" fmla="+- 0 6401 6274"/>
                <a:gd name="T15" fmla="*/ 6401 h 130"/>
                <a:gd name="T16" fmla="+- 0 12729 12726"/>
                <a:gd name="T17" fmla="*/ T16 w 14"/>
                <a:gd name="T18" fmla="+- 0 6404 6274"/>
                <a:gd name="T19" fmla="*/ 6404 h 130"/>
                <a:gd name="T20" fmla="+- 0 12737 12726"/>
                <a:gd name="T21" fmla="*/ T20 w 14"/>
                <a:gd name="T22" fmla="+- 0 6404 6274"/>
                <a:gd name="T23" fmla="*/ 6404 h 130"/>
                <a:gd name="T24" fmla="+- 0 12740 12726"/>
                <a:gd name="T25" fmla="*/ T24 w 14"/>
                <a:gd name="T26" fmla="+- 0 6401 6274"/>
                <a:gd name="T27" fmla="*/ 6401 h 130"/>
                <a:gd name="T28" fmla="+- 0 12739 12726"/>
                <a:gd name="T29" fmla="*/ T28 w 14"/>
                <a:gd name="T30" fmla="+- 0 6277 6274"/>
                <a:gd name="T31" fmla="*/ 6277 h 130"/>
                <a:gd name="T32" fmla="+- 0 12736 12726"/>
                <a:gd name="T33" fmla="*/ T32 w 14"/>
                <a:gd name="T34" fmla="+- 0 6274 6274"/>
                <a:gd name="T35" fmla="*/ 6274 h 1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4" h="130">
                  <a:moveTo>
                    <a:pt x="1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1" y="127"/>
                  </a:lnTo>
                  <a:lnTo>
                    <a:pt x="3" y="130"/>
                  </a:lnTo>
                  <a:lnTo>
                    <a:pt x="11" y="130"/>
                  </a:lnTo>
                  <a:lnTo>
                    <a:pt x="14" y="127"/>
                  </a:lnTo>
                  <a:lnTo>
                    <a:pt x="13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xmlns="" id="{FFE184C7-2FC4-49B2-8B50-C737A1A4F904}"/>
              </a:ext>
            </a:extLst>
          </p:cNvPr>
          <p:cNvGrpSpPr>
            <a:grpSpLocks/>
          </p:cNvGrpSpPr>
          <p:nvPr/>
        </p:nvGrpSpPr>
        <p:grpSpPr bwMode="auto">
          <a:xfrm>
            <a:off x="3049588" y="846138"/>
            <a:ext cx="15875" cy="34925"/>
            <a:chOff x="12643" y="6373"/>
            <a:chExt cx="24" cy="55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45BCD39F-E2F2-4D23-B478-2E532FFA8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3" y="6373"/>
              <a:ext cx="24" cy="55"/>
            </a:xfrm>
            <a:custGeom>
              <a:avLst/>
              <a:gdLst>
                <a:gd name="T0" fmla="+- 0 12643 12643"/>
                <a:gd name="T1" fmla="*/ T0 w 24"/>
                <a:gd name="T2" fmla="+- 0 6373 6373"/>
                <a:gd name="T3" fmla="*/ 6373 h 55"/>
                <a:gd name="T4" fmla="+- 0 12643 12643"/>
                <a:gd name="T5" fmla="*/ T4 w 24"/>
                <a:gd name="T6" fmla="+- 0 6403 6373"/>
                <a:gd name="T7" fmla="*/ 6403 h 55"/>
                <a:gd name="T8" fmla="+- 0 12653 12643"/>
                <a:gd name="T9" fmla="*/ T8 w 24"/>
                <a:gd name="T10" fmla="+- 0 6426 6373"/>
                <a:gd name="T11" fmla="*/ 6426 h 55"/>
                <a:gd name="T12" fmla="+- 0 12656 12643"/>
                <a:gd name="T13" fmla="*/ T12 w 24"/>
                <a:gd name="T14" fmla="+- 0 6428 6373"/>
                <a:gd name="T15" fmla="*/ 6428 h 55"/>
                <a:gd name="T16" fmla="+- 0 12659 12643"/>
                <a:gd name="T17" fmla="*/ T16 w 24"/>
                <a:gd name="T18" fmla="+- 0 6428 6373"/>
                <a:gd name="T19" fmla="*/ 6428 h 55"/>
                <a:gd name="T20" fmla="+- 0 12660 12643"/>
                <a:gd name="T21" fmla="*/ T20 w 24"/>
                <a:gd name="T22" fmla="+- 0 6428 6373"/>
                <a:gd name="T23" fmla="*/ 6428 h 55"/>
                <a:gd name="T24" fmla="+- 0 12664 12643"/>
                <a:gd name="T25" fmla="*/ T24 w 24"/>
                <a:gd name="T26" fmla="+- 0 6426 6373"/>
                <a:gd name="T27" fmla="*/ 6426 h 55"/>
                <a:gd name="T28" fmla="+- 0 12666 12643"/>
                <a:gd name="T29" fmla="*/ T28 w 24"/>
                <a:gd name="T30" fmla="+- 0 6422 6373"/>
                <a:gd name="T31" fmla="*/ 6422 h 55"/>
                <a:gd name="T32" fmla="+- 0 12643 12643"/>
                <a:gd name="T33" fmla="*/ T32 w 24"/>
                <a:gd name="T34" fmla="+- 0 6373 6373"/>
                <a:gd name="T35" fmla="*/ 6373 h 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4" h="55">
                  <a:moveTo>
                    <a:pt x="0" y="0"/>
                  </a:moveTo>
                  <a:lnTo>
                    <a:pt x="0" y="30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21" y="53"/>
                  </a:lnTo>
                  <a:lnTo>
                    <a:pt x="23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6" name="Group 9">
            <a:extLst>
              <a:ext uri="{FF2B5EF4-FFF2-40B4-BE49-F238E27FC236}">
                <a16:creationId xmlns:a16="http://schemas.microsoft.com/office/drawing/2014/main" xmlns="" id="{35955233-793A-4757-8C0A-03D218958146}"/>
              </a:ext>
            </a:extLst>
          </p:cNvPr>
          <p:cNvGrpSpPr>
            <a:grpSpLocks/>
          </p:cNvGrpSpPr>
          <p:nvPr/>
        </p:nvGrpSpPr>
        <p:grpSpPr bwMode="auto">
          <a:xfrm>
            <a:off x="3049588" y="501650"/>
            <a:ext cx="1587" cy="3175"/>
            <a:chOff x="12643" y="5830"/>
            <a:chExt cx="2" cy="6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3B9F3AB1-3267-442A-B30A-65B772E9A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3" y="5830"/>
              <a:ext cx="2" cy="6"/>
            </a:xfrm>
            <a:custGeom>
              <a:avLst/>
              <a:gdLst>
                <a:gd name="T0" fmla="+- 0 12643 12643"/>
                <a:gd name="T1" fmla="*/ T0 w 2"/>
                <a:gd name="T2" fmla="+- 0 5830 5830"/>
                <a:gd name="T3" fmla="*/ 5830 h 6"/>
                <a:gd name="T4" fmla="+- 0 12643 12643"/>
                <a:gd name="T5" fmla="*/ T4 w 2"/>
                <a:gd name="T6" fmla="+- 0 5836 5830"/>
                <a:gd name="T7" fmla="*/ 5836 h 6"/>
                <a:gd name="T8" fmla="+- 0 12644 12643"/>
                <a:gd name="T9" fmla="*/ T8 w 2"/>
                <a:gd name="T10" fmla="+- 0 5831 5830"/>
                <a:gd name="T11" fmla="*/ 5831 h 6"/>
                <a:gd name="T12" fmla="+- 0 12643 12643"/>
                <a:gd name="T13" fmla="*/ T12 w 2"/>
                <a:gd name="T14" fmla="+- 0 5830 5830"/>
                <a:gd name="T15" fmla="*/ 5830 h 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xmlns="" id="{1FDAD086-1359-4060-9761-FFF847D2A538}"/>
              </a:ext>
            </a:extLst>
          </p:cNvPr>
          <p:cNvGrpSpPr>
            <a:grpSpLocks/>
          </p:cNvGrpSpPr>
          <p:nvPr/>
        </p:nvGrpSpPr>
        <p:grpSpPr bwMode="auto">
          <a:xfrm>
            <a:off x="3049588" y="496888"/>
            <a:ext cx="6350" cy="19050"/>
            <a:chOff x="12643" y="5824"/>
            <a:chExt cx="10" cy="30"/>
          </a:xfrm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D8E285BE-3CA5-4BD1-82F3-4BE738335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3" y="5824"/>
              <a:ext cx="10" cy="30"/>
            </a:xfrm>
            <a:custGeom>
              <a:avLst/>
              <a:gdLst>
                <a:gd name="T0" fmla="+- 0 12643 12643"/>
                <a:gd name="T1" fmla="*/ T0 w 10"/>
                <a:gd name="T2" fmla="+- 0 5824 5824"/>
                <a:gd name="T3" fmla="*/ 5824 h 30"/>
                <a:gd name="T4" fmla="+- 0 12643 12643"/>
                <a:gd name="T5" fmla="*/ T4 w 10"/>
                <a:gd name="T6" fmla="+- 0 5824 5824"/>
                <a:gd name="T7" fmla="*/ 5824 h 30"/>
                <a:gd name="T8" fmla="+- 0 12643 12643"/>
                <a:gd name="T9" fmla="*/ T8 w 10"/>
                <a:gd name="T10" fmla="+- 0 5853 5824"/>
                <a:gd name="T11" fmla="*/ 5853 h 30"/>
                <a:gd name="T12" fmla="+- 0 12652 12643"/>
                <a:gd name="T13" fmla="*/ T12 w 10"/>
                <a:gd name="T14" fmla="+- 0 5830 5824"/>
                <a:gd name="T15" fmla="*/ 5830 h 30"/>
                <a:gd name="T16" fmla="+- 0 12650 12643"/>
                <a:gd name="T17" fmla="*/ T16 w 10"/>
                <a:gd name="T18" fmla="+- 0 5826 5824"/>
                <a:gd name="T19" fmla="*/ 5826 h 30"/>
                <a:gd name="T20" fmla="+- 0 12643 12643"/>
                <a:gd name="T21" fmla="*/ T20 w 10"/>
                <a:gd name="T22" fmla="+- 0 5824 5824"/>
                <a:gd name="T23" fmla="*/ 5824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9" y="6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xmlns="" id="{6DF95467-CFAB-4643-BF8F-28F50D780F97}"/>
              </a:ext>
            </a:extLst>
          </p:cNvPr>
          <p:cNvGrpSpPr>
            <a:grpSpLocks/>
          </p:cNvGrpSpPr>
          <p:nvPr/>
        </p:nvGrpSpPr>
        <p:grpSpPr bwMode="auto">
          <a:xfrm>
            <a:off x="3201988" y="654050"/>
            <a:ext cx="3175" cy="7938"/>
            <a:chOff x="12643" y="5831"/>
            <a:chExt cx="5" cy="12"/>
          </a:xfrm>
        </p:grpSpPr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A53ECBBF-B454-4086-8AD3-8B948C5D5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3" y="5831"/>
              <a:ext cx="5" cy="12"/>
            </a:xfrm>
            <a:custGeom>
              <a:avLst/>
              <a:gdLst>
                <a:gd name="T0" fmla="+- 0 12644 12643"/>
                <a:gd name="T1" fmla="*/ T0 w 5"/>
                <a:gd name="T2" fmla="+- 0 5831 5831"/>
                <a:gd name="T3" fmla="*/ 5831 h 12"/>
                <a:gd name="T4" fmla="+- 0 12643 12643"/>
                <a:gd name="T5" fmla="*/ T4 w 5"/>
                <a:gd name="T6" fmla="+- 0 5836 5831"/>
                <a:gd name="T7" fmla="*/ 5836 h 12"/>
                <a:gd name="T8" fmla="+- 0 12643 12643"/>
                <a:gd name="T9" fmla="*/ T8 w 5"/>
                <a:gd name="T10" fmla="+- 0 5843 5831"/>
                <a:gd name="T11" fmla="*/ 5843 h 12"/>
                <a:gd name="T12" fmla="+- 0 12647 12643"/>
                <a:gd name="T13" fmla="*/ T12 w 5"/>
                <a:gd name="T14" fmla="+- 0 5832 5831"/>
                <a:gd name="T15" fmla="*/ 5832 h 12"/>
                <a:gd name="T16" fmla="+- 0 12646 12643"/>
                <a:gd name="T17" fmla="*/ T16 w 5"/>
                <a:gd name="T18" fmla="+- 0 5832 5831"/>
                <a:gd name="T19" fmla="*/ 5832 h 12"/>
                <a:gd name="T20" fmla="+- 0 12645 12643"/>
                <a:gd name="T21" fmla="*/ T20 w 5"/>
                <a:gd name="T22" fmla="+- 0 5832 5831"/>
                <a:gd name="T23" fmla="*/ 5832 h 12"/>
                <a:gd name="T24" fmla="+- 0 12644 12643"/>
                <a:gd name="T25" fmla="*/ T24 w 5"/>
                <a:gd name="T26" fmla="+- 0 5831 5831"/>
                <a:gd name="T27" fmla="*/ 5831 h 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5" h="12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6E533CF1-1FAE-438A-92EC-FA74FE67482C}"/>
              </a:ext>
            </a:extLst>
          </p:cNvPr>
          <p:cNvGrpSpPr>
            <a:grpSpLocks/>
          </p:cNvGrpSpPr>
          <p:nvPr/>
        </p:nvGrpSpPr>
        <p:grpSpPr bwMode="auto">
          <a:xfrm>
            <a:off x="3305175" y="1016000"/>
            <a:ext cx="4763" cy="15875"/>
            <a:chOff x="12805" y="6401"/>
            <a:chExt cx="8" cy="24"/>
          </a:xfrm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CF5FC894-D89A-4104-A5DA-63F9E752D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" y="6401"/>
              <a:ext cx="8" cy="24"/>
            </a:xfrm>
            <a:custGeom>
              <a:avLst/>
              <a:gdLst>
                <a:gd name="T0" fmla="+- 0 12813 12805"/>
                <a:gd name="T1" fmla="*/ T0 w 8"/>
                <a:gd name="T2" fmla="+- 0 6401 6401"/>
                <a:gd name="T3" fmla="*/ 6401 h 24"/>
                <a:gd name="T4" fmla="+- 0 12805 12805"/>
                <a:gd name="T5" fmla="*/ T4 w 8"/>
                <a:gd name="T6" fmla="+- 0 6419 6401"/>
                <a:gd name="T7" fmla="*/ 6419 h 24"/>
                <a:gd name="T8" fmla="+- 0 12807 12805"/>
                <a:gd name="T9" fmla="*/ T8 w 8"/>
                <a:gd name="T10" fmla="+- 0 6422 6401"/>
                <a:gd name="T11" fmla="*/ 6422 h 24"/>
                <a:gd name="T12" fmla="+- 0 12811 12805"/>
                <a:gd name="T13" fmla="*/ T12 w 8"/>
                <a:gd name="T14" fmla="+- 0 6424 6401"/>
                <a:gd name="T15" fmla="*/ 6424 h 24"/>
                <a:gd name="T16" fmla="+- 0 12813 12805"/>
                <a:gd name="T17" fmla="*/ T16 w 8"/>
                <a:gd name="T18" fmla="+- 0 6424 6401"/>
                <a:gd name="T19" fmla="*/ 6424 h 24"/>
                <a:gd name="T20" fmla="+- 0 12813 12805"/>
                <a:gd name="T21" fmla="*/ T20 w 8"/>
                <a:gd name="T22" fmla="+- 0 6401 6401"/>
                <a:gd name="T23" fmla="*/ 6401 h 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0" y="18"/>
                  </a:lnTo>
                  <a:lnTo>
                    <a:pt x="2" y="21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26" name="Group 19">
            <a:extLst>
              <a:ext uri="{FF2B5EF4-FFF2-40B4-BE49-F238E27FC236}">
                <a16:creationId xmlns:a16="http://schemas.microsoft.com/office/drawing/2014/main" xmlns="" id="{AEF9B2D2-4A7F-4A2F-86FE-44FAB3E60C6F}"/>
              </a:ext>
            </a:extLst>
          </p:cNvPr>
          <p:cNvGrpSpPr>
            <a:grpSpLocks/>
          </p:cNvGrpSpPr>
          <p:nvPr/>
        </p:nvGrpSpPr>
        <p:grpSpPr bwMode="auto">
          <a:xfrm>
            <a:off x="3254375" y="935038"/>
            <a:ext cx="9525" cy="82550"/>
            <a:chOff x="12726" y="6274"/>
            <a:chExt cx="14" cy="130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CEEDABEE-7F1E-44D5-8655-94A86EDF7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6" y="6274"/>
              <a:ext cx="14" cy="130"/>
            </a:xfrm>
            <a:custGeom>
              <a:avLst/>
              <a:gdLst>
                <a:gd name="T0" fmla="+- 0 12736 12726"/>
                <a:gd name="T1" fmla="*/ T0 w 14"/>
                <a:gd name="T2" fmla="+- 0 6274 6274"/>
                <a:gd name="T3" fmla="*/ 6274 h 130"/>
                <a:gd name="T4" fmla="+- 0 12729 12726"/>
                <a:gd name="T5" fmla="*/ T4 w 14"/>
                <a:gd name="T6" fmla="+- 0 6274 6274"/>
                <a:gd name="T7" fmla="*/ 6274 h 130"/>
                <a:gd name="T8" fmla="+- 0 12726 12726"/>
                <a:gd name="T9" fmla="*/ T8 w 14"/>
                <a:gd name="T10" fmla="+- 0 6277 6274"/>
                <a:gd name="T11" fmla="*/ 6277 h 130"/>
                <a:gd name="T12" fmla="+- 0 12727 12726"/>
                <a:gd name="T13" fmla="*/ T12 w 14"/>
                <a:gd name="T14" fmla="+- 0 6401 6274"/>
                <a:gd name="T15" fmla="*/ 6401 h 130"/>
                <a:gd name="T16" fmla="+- 0 12729 12726"/>
                <a:gd name="T17" fmla="*/ T16 w 14"/>
                <a:gd name="T18" fmla="+- 0 6404 6274"/>
                <a:gd name="T19" fmla="*/ 6404 h 130"/>
                <a:gd name="T20" fmla="+- 0 12737 12726"/>
                <a:gd name="T21" fmla="*/ T20 w 14"/>
                <a:gd name="T22" fmla="+- 0 6404 6274"/>
                <a:gd name="T23" fmla="*/ 6404 h 130"/>
                <a:gd name="T24" fmla="+- 0 12740 12726"/>
                <a:gd name="T25" fmla="*/ T24 w 14"/>
                <a:gd name="T26" fmla="+- 0 6401 6274"/>
                <a:gd name="T27" fmla="*/ 6401 h 130"/>
                <a:gd name="T28" fmla="+- 0 12739 12726"/>
                <a:gd name="T29" fmla="*/ T28 w 14"/>
                <a:gd name="T30" fmla="+- 0 6277 6274"/>
                <a:gd name="T31" fmla="*/ 6277 h 130"/>
                <a:gd name="T32" fmla="+- 0 12736 12726"/>
                <a:gd name="T33" fmla="*/ T32 w 14"/>
                <a:gd name="T34" fmla="+- 0 6274 6274"/>
                <a:gd name="T35" fmla="*/ 6274 h 1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4" h="130">
                  <a:moveTo>
                    <a:pt x="1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1" y="127"/>
                  </a:lnTo>
                  <a:lnTo>
                    <a:pt x="3" y="130"/>
                  </a:lnTo>
                  <a:lnTo>
                    <a:pt x="11" y="130"/>
                  </a:lnTo>
                  <a:lnTo>
                    <a:pt x="14" y="127"/>
                  </a:lnTo>
                  <a:lnTo>
                    <a:pt x="13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xmlns="" id="{8E9A9BA1-12DD-44ED-AF5E-9352E514F32A}"/>
              </a:ext>
            </a:extLst>
          </p:cNvPr>
          <p:cNvGrpSpPr>
            <a:grpSpLocks/>
          </p:cNvGrpSpPr>
          <p:nvPr/>
        </p:nvGrpSpPr>
        <p:grpSpPr bwMode="auto">
          <a:xfrm>
            <a:off x="3201988" y="998538"/>
            <a:ext cx="15875" cy="34925"/>
            <a:chOff x="12643" y="6373"/>
            <a:chExt cx="24" cy="55"/>
          </a:xfrm>
        </p:grpSpPr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3D64F2B5-9792-46C5-9EAB-CB0A137A5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3" y="6373"/>
              <a:ext cx="24" cy="55"/>
            </a:xfrm>
            <a:custGeom>
              <a:avLst/>
              <a:gdLst>
                <a:gd name="T0" fmla="+- 0 12643 12643"/>
                <a:gd name="T1" fmla="*/ T0 w 24"/>
                <a:gd name="T2" fmla="+- 0 6373 6373"/>
                <a:gd name="T3" fmla="*/ 6373 h 55"/>
                <a:gd name="T4" fmla="+- 0 12643 12643"/>
                <a:gd name="T5" fmla="*/ T4 w 24"/>
                <a:gd name="T6" fmla="+- 0 6403 6373"/>
                <a:gd name="T7" fmla="*/ 6403 h 55"/>
                <a:gd name="T8" fmla="+- 0 12653 12643"/>
                <a:gd name="T9" fmla="*/ T8 w 24"/>
                <a:gd name="T10" fmla="+- 0 6426 6373"/>
                <a:gd name="T11" fmla="*/ 6426 h 55"/>
                <a:gd name="T12" fmla="+- 0 12656 12643"/>
                <a:gd name="T13" fmla="*/ T12 w 24"/>
                <a:gd name="T14" fmla="+- 0 6428 6373"/>
                <a:gd name="T15" fmla="*/ 6428 h 55"/>
                <a:gd name="T16" fmla="+- 0 12659 12643"/>
                <a:gd name="T17" fmla="*/ T16 w 24"/>
                <a:gd name="T18" fmla="+- 0 6428 6373"/>
                <a:gd name="T19" fmla="*/ 6428 h 55"/>
                <a:gd name="T20" fmla="+- 0 12660 12643"/>
                <a:gd name="T21" fmla="*/ T20 w 24"/>
                <a:gd name="T22" fmla="+- 0 6428 6373"/>
                <a:gd name="T23" fmla="*/ 6428 h 55"/>
                <a:gd name="T24" fmla="+- 0 12664 12643"/>
                <a:gd name="T25" fmla="*/ T24 w 24"/>
                <a:gd name="T26" fmla="+- 0 6426 6373"/>
                <a:gd name="T27" fmla="*/ 6426 h 55"/>
                <a:gd name="T28" fmla="+- 0 12666 12643"/>
                <a:gd name="T29" fmla="*/ T28 w 24"/>
                <a:gd name="T30" fmla="+- 0 6422 6373"/>
                <a:gd name="T31" fmla="*/ 6422 h 55"/>
                <a:gd name="T32" fmla="+- 0 12643 12643"/>
                <a:gd name="T33" fmla="*/ T32 w 24"/>
                <a:gd name="T34" fmla="+- 0 6373 6373"/>
                <a:gd name="T35" fmla="*/ 6373 h 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4" h="55">
                  <a:moveTo>
                    <a:pt x="0" y="0"/>
                  </a:moveTo>
                  <a:lnTo>
                    <a:pt x="0" y="30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21" y="53"/>
                  </a:lnTo>
                  <a:lnTo>
                    <a:pt x="23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0" name="Group 23">
            <a:extLst>
              <a:ext uri="{FF2B5EF4-FFF2-40B4-BE49-F238E27FC236}">
                <a16:creationId xmlns:a16="http://schemas.microsoft.com/office/drawing/2014/main" xmlns="" id="{0CCB45B3-08E5-48FA-B894-D64AB31B00D9}"/>
              </a:ext>
            </a:extLst>
          </p:cNvPr>
          <p:cNvGrpSpPr>
            <a:grpSpLocks/>
          </p:cNvGrpSpPr>
          <p:nvPr/>
        </p:nvGrpSpPr>
        <p:grpSpPr bwMode="auto">
          <a:xfrm>
            <a:off x="3201988" y="654050"/>
            <a:ext cx="1587" cy="3175"/>
            <a:chOff x="12643" y="5830"/>
            <a:chExt cx="2" cy="6"/>
          </a:xfrm>
        </p:grpSpPr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BE31CB06-F391-40D8-9B60-9290A4FB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3" y="5830"/>
              <a:ext cx="2" cy="6"/>
            </a:xfrm>
            <a:custGeom>
              <a:avLst/>
              <a:gdLst>
                <a:gd name="T0" fmla="+- 0 12643 12643"/>
                <a:gd name="T1" fmla="*/ T0 w 2"/>
                <a:gd name="T2" fmla="+- 0 5830 5830"/>
                <a:gd name="T3" fmla="*/ 5830 h 6"/>
                <a:gd name="T4" fmla="+- 0 12643 12643"/>
                <a:gd name="T5" fmla="*/ T4 w 2"/>
                <a:gd name="T6" fmla="+- 0 5836 5830"/>
                <a:gd name="T7" fmla="*/ 5836 h 6"/>
                <a:gd name="T8" fmla="+- 0 12644 12643"/>
                <a:gd name="T9" fmla="*/ T8 w 2"/>
                <a:gd name="T10" fmla="+- 0 5831 5830"/>
                <a:gd name="T11" fmla="*/ 5831 h 6"/>
                <a:gd name="T12" fmla="+- 0 12643 12643"/>
                <a:gd name="T13" fmla="*/ T12 w 2"/>
                <a:gd name="T14" fmla="+- 0 5830 5830"/>
                <a:gd name="T15" fmla="*/ 5830 h 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xmlns="" id="{63A5664D-1A83-4C5F-BA0D-556344C919D7}"/>
              </a:ext>
            </a:extLst>
          </p:cNvPr>
          <p:cNvGrpSpPr>
            <a:grpSpLocks/>
          </p:cNvGrpSpPr>
          <p:nvPr/>
        </p:nvGrpSpPr>
        <p:grpSpPr bwMode="auto">
          <a:xfrm>
            <a:off x="3201988" y="649288"/>
            <a:ext cx="6350" cy="19050"/>
            <a:chOff x="12643" y="5824"/>
            <a:chExt cx="10" cy="30"/>
          </a:xfrm>
        </p:grpSpPr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xmlns="" id="{AE503A46-E770-4557-A925-69EB0DA33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3" y="5824"/>
              <a:ext cx="10" cy="30"/>
            </a:xfrm>
            <a:custGeom>
              <a:avLst/>
              <a:gdLst>
                <a:gd name="T0" fmla="+- 0 12643 12643"/>
                <a:gd name="T1" fmla="*/ T0 w 10"/>
                <a:gd name="T2" fmla="+- 0 5824 5824"/>
                <a:gd name="T3" fmla="*/ 5824 h 30"/>
                <a:gd name="T4" fmla="+- 0 12643 12643"/>
                <a:gd name="T5" fmla="*/ T4 w 10"/>
                <a:gd name="T6" fmla="+- 0 5824 5824"/>
                <a:gd name="T7" fmla="*/ 5824 h 30"/>
                <a:gd name="T8" fmla="+- 0 12643 12643"/>
                <a:gd name="T9" fmla="*/ T8 w 10"/>
                <a:gd name="T10" fmla="+- 0 5853 5824"/>
                <a:gd name="T11" fmla="*/ 5853 h 30"/>
                <a:gd name="T12" fmla="+- 0 12652 12643"/>
                <a:gd name="T13" fmla="*/ T12 w 10"/>
                <a:gd name="T14" fmla="+- 0 5830 5824"/>
                <a:gd name="T15" fmla="*/ 5830 h 30"/>
                <a:gd name="T16" fmla="+- 0 12650 12643"/>
                <a:gd name="T17" fmla="*/ T16 w 10"/>
                <a:gd name="T18" fmla="+- 0 5826 5824"/>
                <a:gd name="T19" fmla="*/ 5826 h 30"/>
                <a:gd name="T20" fmla="+- 0 12643 12643"/>
                <a:gd name="T21" fmla="*/ T20 w 10"/>
                <a:gd name="T22" fmla="+- 0 5824 5824"/>
                <a:gd name="T23" fmla="*/ 5824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9" y="6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6" name="Group 29">
            <a:extLst>
              <a:ext uri="{FF2B5EF4-FFF2-40B4-BE49-F238E27FC236}">
                <a16:creationId xmlns:a16="http://schemas.microsoft.com/office/drawing/2014/main" xmlns="" id="{7D905083-6824-4582-9DF0-0697791D8BC4}"/>
              </a:ext>
            </a:extLst>
          </p:cNvPr>
          <p:cNvGrpSpPr>
            <a:grpSpLocks/>
          </p:cNvGrpSpPr>
          <p:nvPr/>
        </p:nvGrpSpPr>
        <p:grpSpPr bwMode="auto">
          <a:xfrm>
            <a:off x="3472944" y="278328"/>
            <a:ext cx="3175" cy="7938"/>
            <a:chOff x="12643" y="5831"/>
            <a:chExt cx="5" cy="12"/>
          </a:xfrm>
        </p:grpSpPr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xmlns="" id="{34759C17-44E7-452C-B026-07564C3B2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3" y="5831"/>
              <a:ext cx="5" cy="12"/>
            </a:xfrm>
            <a:custGeom>
              <a:avLst/>
              <a:gdLst>
                <a:gd name="T0" fmla="+- 0 12644 12643"/>
                <a:gd name="T1" fmla="*/ T0 w 5"/>
                <a:gd name="T2" fmla="+- 0 5831 5831"/>
                <a:gd name="T3" fmla="*/ 5831 h 12"/>
                <a:gd name="T4" fmla="+- 0 12643 12643"/>
                <a:gd name="T5" fmla="*/ T4 w 5"/>
                <a:gd name="T6" fmla="+- 0 5836 5831"/>
                <a:gd name="T7" fmla="*/ 5836 h 12"/>
                <a:gd name="T8" fmla="+- 0 12643 12643"/>
                <a:gd name="T9" fmla="*/ T8 w 5"/>
                <a:gd name="T10" fmla="+- 0 5843 5831"/>
                <a:gd name="T11" fmla="*/ 5843 h 12"/>
                <a:gd name="T12" fmla="+- 0 12647 12643"/>
                <a:gd name="T13" fmla="*/ T12 w 5"/>
                <a:gd name="T14" fmla="+- 0 5832 5831"/>
                <a:gd name="T15" fmla="*/ 5832 h 12"/>
                <a:gd name="T16" fmla="+- 0 12646 12643"/>
                <a:gd name="T17" fmla="*/ T16 w 5"/>
                <a:gd name="T18" fmla="+- 0 5832 5831"/>
                <a:gd name="T19" fmla="*/ 5832 h 12"/>
                <a:gd name="T20" fmla="+- 0 12645 12643"/>
                <a:gd name="T21" fmla="*/ T20 w 5"/>
                <a:gd name="T22" fmla="+- 0 5832 5831"/>
                <a:gd name="T23" fmla="*/ 5832 h 12"/>
                <a:gd name="T24" fmla="+- 0 12644 12643"/>
                <a:gd name="T25" fmla="*/ T24 w 5"/>
                <a:gd name="T26" fmla="+- 0 5831 5831"/>
                <a:gd name="T27" fmla="*/ 5831 h 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5" h="12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8" name="Group 31">
            <a:extLst>
              <a:ext uri="{FF2B5EF4-FFF2-40B4-BE49-F238E27FC236}">
                <a16:creationId xmlns:a16="http://schemas.microsoft.com/office/drawing/2014/main" xmlns="" id="{3ADC77AB-4ABF-4C0C-93EA-49C9DE7259F7}"/>
              </a:ext>
            </a:extLst>
          </p:cNvPr>
          <p:cNvGrpSpPr>
            <a:grpSpLocks/>
          </p:cNvGrpSpPr>
          <p:nvPr/>
        </p:nvGrpSpPr>
        <p:grpSpPr bwMode="auto">
          <a:xfrm>
            <a:off x="3576131" y="640278"/>
            <a:ext cx="4763" cy="15875"/>
            <a:chOff x="12805" y="6401"/>
            <a:chExt cx="8" cy="24"/>
          </a:xfrm>
        </p:grpSpPr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xmlns="" id="{56006BA5-4C82-44DB-9E45-6D515476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" y="6401"/>
              <a:ext cx="8" cy="24"/>
            </a:xfrm>
            <a:custGeom>
              <a:avLst/>
              <a:gdLst>
                <a:gd name="T0" fmla="+- 0 12813 12805"/>
                <a:gd name="T1" fmla="*/ T0 w 8"/>
                <a:gd name="T2" fmla="+- 0 6401 6401"/>
                <a:gd name="T3" fmla="*/ 6401 h 24"/>
                <a:gd name="T4" fmla="+- 0 12805 12805"/>
                <a:gd name="T5" fmla="*/ T4 w 8"/>
                <a:gd name="T6" fmla="+- 0 6419 6401"/>
                <a:gd name="T7" fmla="*/ 6419 h 24"/>
                <a:gd name="T8" fmla="+- 0 12807 12805"/>
                <a:gd name="T9" fmla="*/ T8 w 8"/>
                <a:gd name="T10" fmla="+- 0 6422 6401"/>
                <a:gd name="T11" fmla="*/ 6422 h 24"/>
                <a:gd name="T12" fmla="+- 0 12811 12805"/>
                <a:gd name="T13" fmla="*/ T12 w 8"/>
                <a:gd name="T14" fmla="+- 0 6424 6401"/>
                <a:gd name="T15" fmla="*/ 6424 h 24"/>
                <a:gd name="T16" fmla="+- 0 12813 12805"/>
                <a:gd name="T17" fmla="*/ T16 w 8"/>
                <a:gd name="T18" fmla="+- 0 6424 6401"/>
                <a:gd name="T19" fmla="*/ 6424 h 24"/>
                <a:gd name="T20" fmla="+- 0 12813 12805"/>
                <a:gd name="T21" fmla="*/ T20 w 8"/>
                <a:gd name="T22" fmla="+- 0 6401 6401"/>
                <a:gd name="T23" fmla="*/ 6401 h 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0" y="18"/>
                  </a:lnTo>
                  <a:lnTo>
                    <a:pt x="2" y="21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40" name="Group 33">
            <a:extLst>
              <a:ext uri="{FF2B5EF4-FFF2-40B4-BE49-F238E27FC236}">
                <a16:creationId xmlns:a16="http://schemas.microsoft.com/office/drawing/2014/main" xmlns="" id="{5963ED86-DF9E-4B60-9691-8185D4F17EF9}"/>
              </a:ext>
            </a:extLst>
          </p:cNvPr>
          <p:cNvGrpSpPr>
            <a:grpSpLocks/>
          </p:cNvGrpSpPr>
          <p:nvPr/>
        </p:nvGrpSpPr>
        <p:grpSpPr bwMode="auto">
          <a:xfrm>
            <a:off x="3525331" y="559316"/>
            <a:ext cx="9525" cy="82550"/>
            <a:chOff x="12726" y="6274"/>
            <a:chExt cx="14" cy="130"/>
          </a:xfrm>
        </p:grpSpPr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xmlns="" id="{27E395EA-24C2-42DA-A2C8-C8ACEAFA2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6" y="6274"/>
              <a:ext cx="14" cy="130"/>
            </a:xfrm>
            <a:custGeom>
              <a:avLst/>
              <a:gdLst>
                <a:gd name="T0" fmla="+- 0 12736 12726"/>
                <a:gd name="T1" fmla="*/ T0 w 14"/>
                <a:gd name="T2" fmla="+- 0 6274 6274"/>
                <a:gd name="T3" fmla="*/ 6274 h 130"/>
                <a:gd name="T4" fmla="+- 0 12729 12726"/>
                <a:gd name="T5" fmla="*/ T4 w 14"/>
                <a:gd name="T6" fmla="+- 0 6274 6274"/>
                <a:gd name="T7" fmla="*/ 6274 h 130"/>
                <a:gd name="T8" fmla="+- 0 12726 12726"/>
                <a:gd name="T9" fmla="*/ T8 w 14"/>
                <a:gd name="T10" fmla="+- 0 6277 6274"/>
                <a:gd name="T11" fmla="*/ 6277 h 130"/>
                <a:gd name="T12" fmla="+- 0 12727 12726"/>
                <a:gd name="T13" fmla="*/ T12 w 14"/>
                <a:gd name="T14" fmla="+- 0 6401 6274"/>
                <a:gd name="T15" fmla="*/ 6401 h 130"/>
                <a:gd name="T16" fmla="+- 0 12729 12726"/>
                <a:gd name="T17" fmla="*/ T16 w 14"/>
                <a:gd name="T18" fmla="+- 0 6404 6274"/>
                <a:gd name="T19" fmla="*/ 6404 h 130"/>
                <a:gd name="T20" fmla="+- 0 12737 12726"/>
                <a:gd name="T21" fmla="*/ T20 w 14"/>
                <a:gd name="T22" fmla="+- 0 6404 6274"/>
                <a:gd name="T23" fmla="*/ 6404 h 130"/>
                <a:gd name="T24" fmla="+- 0 12740 12726"/>
                <a:gd name="T25" fmla="*/ T24 w 14"/>
                <a:gd name="T26" fmla="+- 0 6401 6274"/>
                <a:gd name="T27" fmla="*/ 6401 h 130"/>
                <a:gd name="T28" fmla="+- 0 12739 12726"/>
                <a:gd name="T29" fmla="*/ T28 w 14"/>
                <a:gd name="T30" fmla="+- 0 6277 6274"/>
                <a:gd name="T31" fmla="*/ 6277 h 130"/>
                <a:gd name="T32" fmla="+- 0 12736 12726"/>
                <a:gd name="T33" fmla="*/ T32 w 14"/>
                <a:gd name="T34" fmla="+- 0 6274 6274"/>
                <a:gd name="T35" fmla="*/ 6274 h 1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4" h="130">
                  <a:moveTo>
                    <a:pt x="1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1" y="127"/>
                  </a:lnTo>
                  <a:lnTo>
                    <a:pt x="3" y="130"/>
                  </a:lnTo>
                  <a:lnTo>
                    <a:pt x="11" y="130"/>
                  </a:lnTo>
                  <a:lnTo>
                    <a:pt x="14" y="127"/>
                  </a:lnTo>
                  <a:lnTo>
                    <a:pt x="13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xmlns="" id="{1F835F73-AB86-4703-A4CA-6E975525D9B5}"/>
              </a:ext>
            </a:extLst>
          </p:cNvPr>
          <p:cNvGrpSpPr>
            <a:grpSpLocks/>
          </p:cNvGrpSpPr>
          <p:nvPr/>
        </p:nvGrpSpPr>
        <p:grpSpPr bwMode="auto">
          <a:xfrm>
            <a:off x="3472944" y="622816"/>
            <a:ext cx="15875" cy="34925"/>
            <a:chOff x="12643" y="6373"/>
            <a:chExt cx="24" cy="55"/>
          </a:xfrm>
        </p:grpSpPr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xmlns="" id="{CA233AD2-71E8-407F-8EA2-6BEF32094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3" y="6373"/>
              <a:ext cx="24" cy="55"/>
            </a:xfrm>
            <a:custGeom>
              <a:avLst/>
              <a:gdLst>
                <a:gd name="T0" fmla="+- 0 12643 12643"/>
                <a:gd name="T1" fmla="*/ T0 w 24"/>
                <a:gd name="T2" fmla="+- 0 6373 6373"/>
                <a:gd name="T3" fmla="*/ 6373 h 55"/>
                <a:gd name="T4" fmla="+- 0 12643 12643"/>
                <a:gd name="T5" fmla="*/ T4 w 24"/>
                <a:gd name="T6" fmla="+- 0 6403 6373"/>
                <a:gd name="T7" fmla="*/ 6403 h 55"/>
                <a:gd name="T8" fmla="+- 0 12653 12643"/>
                <a:gd name="T9" fmla="*/ T8 w 24"/>
                <a:gd name="T10" fmla="+- 0 6426 6373"/>
                <a:gd name="T11" fmla="*/ 6426 h 55"/>
                <a:gd name="T12" fmla="+- 0 12656 12643"/>
                <a:gd name="T13" fmla="*/ T12 w 24"/>
                <a:gd name="T14" fmla="+- 0 6428 6373"/>
                <a:gd name="T15" fmla="*/ 6428 h 55"/>
                <a:gd name="T16" fmla="+- 0 12659 12643"/>
                <a:gd name="T17" fmla="*/ T16 w 24"/>
                <a:gd name="T18" fmla="+- 0 6428 6373"/>
                <a:gd name="T19" fmla="*/ 6428 h 55"/>
                <a:gd name="T20" fmla="+- 0 12660 12643"/>
                <a:gd name="T21" fmla="*/ T20 w 24"/>
                <a:gd name="T22" fmla="+- 0 6428 6373"/>
                <a:gd name="T23" fmla="*/ 6428 h 55"/>
                <a:gd name="T24" fmla="+- 0 12664 12643"/>
                <a:gd name="T25" fmla="*/ T24 w 24"/>
                <a:gd name="T26" fmla="+- 0 6426 6373"/>
                <a:gd name="T27" fmla="*/ 6426 h 55"/>
                <a:gd name="T28" fmla="+- 0 12666 12643"/>
                <a:gd name="T29" fmla="*/ T28 w 24"/>
                <a:gd name="T30" fmla="+- 0 6422 6373"/>
                <a:gd name="T31" fmla="*/ 6422 h 55"/>
                <a:gd name="T32" fmla="+- 0 12643 12643"/>
                <a:gd name="T33" fmla="*/ T32 w 24"/>
                <a:gd name="T34" fmla="+- 0 6373 6373"/>
                <a:gd name="T35" fmla="*/ 6373 h 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4" h="55">
                  <a:moveTo>
                    <a:pt x="0" y="0"/>
                  </a:moveTo>
                  <a:lnTo>
                    <a:pt x="0" y="30"/>
                  </a:lnTo>
                  <a:lnTo>
                    <a:pt x="10" y="53"/>
                  </a:lnTo>
                  <a:lnTo>
                    <a:pt x="13" y="55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21" y="53"/>
                  </a:lnTo>
                  <a:lnTo>
                    <a:pt x="23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44" name="Group 37">
            <a:extLst>
              <a:ext uri="{FF2B5EF4-FFF2-40B4-BE49-F238E27FC236}">
                <a16:creationId xmlns:a16="http://schemas.microsoft.com/office/drawing/2014/main" xmlns="" id="{EB87AF64-2635-4E67-A8AC-8E74F0516189}"/>
              </a:ext>
            </a:extLst>
          </p:cNvPr>
          <p:cNvGrpSpPr>
            <a:grpSpLocks/>
          </p:cNvGrpSpPr>
          <p:nvPr/>
        </p:nvGrpSpPr>
        <p:grpSpPr bwMode="auto">
          <a:xfrm>
            <a:off x="3472944" y="278328"/>
            <a:ext cx="1587" cy="3175"/>
            <a:chOff x="12643" y="5830"/>
            <a:chExt cx="2" cy="6"/>
          </a:xfrm>
        </p:grpSpPr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xmlns="" id="{395808F6-C05C-4BB2-869F-400FF9BE3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3" y="5830"/>
              <a:ext cx="2" cy="6"/>
            </a:xfrm>
            <a:custGeom>
              <a:avLst/>
              <a:gdLst>
                <a:gd name="T0" fmla="+- 0 12643 12643"/>
                <a:gd name="T1" fmla="*/ T0 w 2"/>
                <a:gd name="T2" fmla="+- 0 5830 5830"/>
                <a:gd name="T3" fmla="*/ 5830 h 6"/>
                <a:gd name="T4" fmla="+- 0 12643 12643"/>
                <a:gd name="T5" fmla="*/ T4 w 2"/>
                <a:gd name="T6" fmla="+- 0 5836 5830"/>
                <a:gd name="T7" fmla="*/ 5836 h 6"/>
                <a:gd name="T8" fmla="+- 0 12644 12643"/>
                <a:gd name="T9" fmla="*/ T8 w 2"/>
                <a:gd name="T10" fmla="+- 0 5831 5830"/>
                <a:gd name="T11" fmla="*/ 5831 h 6"/>
                <a:gd name="T12" fmla="+- 0 12643 12643"/>
                <a:gd name="T13" fmla="*/ T12 w 2"/>
                <a:gd name="T14" fmla="+- 0 5830 5830"/>
                <a:gd name="T15" fmla="*/ 5830 h 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46" name="Group 39">
            <a:extLst>
              <a:ext uri="{FF2B5EF4-FFF2-40B4-BE49-F238E27FC236}">
                <a16:creationId xmlns:a16="http://schemas.microsoft.com/office/drawing/2014/main" xmlns="" id="{4A13CE83-6A5F-4F82-9A29-756D420F391D}"/>
              </a:ext>
            </a:extLst>
          </p:cNvPr>
          <p:cNvGrpSpPr>
            <a:grpSpLocks/>
          </p:cNvGrpSpPr>
          <p:nvPr/>
        </p:nvGrpSpPr>
        <p:grpSpPr bwMode="auto">
          <a:xfrm>
            <a:off x="3472944" y="273566"/>
            <a:ext cx="6350" cy="19050"/>
            <a:chOff x="12643" y="5824"/>
            <a:chExt cx="10" cy="30"/>
          </a:xfrm>
        </p:grpSpPr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xmlns="" id="{8A5DDB21-6C0A-49A1-9AF3-B6DD93760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3" y="5824"/>
              <a:ext cx="10" cy="30"/>
            </a:xfrm>
            <a:custGeom>
              <a:avLst/>
              <a:gdLst>
                <a:gd name="T0" fmla="+- 0 12643 12643"/>
                <a:gd name="T1" fmla="*/ T0 w 10"/>
                <a:gd name="T2" fmla="+- 0 5824 5824"/>
                <a:gd name="T3" fmla="*/ 5824 h 30"/>
                <a:gd name="T4" fmla="+- 0 12643 12643"/>
                <a:gd name="T5" fmla="*/ T4 w 10"/>
                <a:gd name="T6" fmla="+- 0 5824 5824"/>
                <a:gd name="T7" fmla="*/ 5824 h 30"/>
                <a:gd name="T8" fmla="+- 0 12643 12643"/>
                <a:gd name="T9" fmla="*/ T8 w 10"/>
                <a:gd name="T10" fmla="+- 0 5853 5824"/>
                <a:gd name="T11" fmla="*/ 5853 h 30"/>
                <a:gd name="T12" fmla="+- 0 12652 12643"/>
                <a:gd name="T13" fmla="*/ T12 w 10"/>
                <a:gd name="T14" fmla="+- 0 5830 5824"/>
                <a:gd name="T15" fmla="*/ 5830 h 30"/>
                <a:gd name="T16" fmla="+- 0 12650 12643"/>
                <a:gd name="T17" fmla="*/ T16 w 10"/>
                <a:gd name="T18" fmla="+- 0 5826 5824"/>
                <a:gd name="T19" fmla="*/ 5826 h 30"/>
                <a:gd name="T20" fmla="+- 0 12643 12643"/>
                <a:gd name="T21" fmla="*/ T20 w 10"/>
                <a:gd name="T22" fmla="+- 0 5824 5824"/>
                <a:gd name="T23" fmla="*/ 5824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9" y="6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9" name="Rectangle 42">
            <a:extLst>
              <a:ext uri="{FF2B5EF4-FFF2-40B4-BE49-F238E27FC236}">
                <a16:creationId xmlns:a16="http://schemas.microsoft.com/office/drawing/2014/main" xmlns="" id="{99012852-A75B-4810-A55F-723944194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56" y="6910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xmlns="" id="{42547FAC-77DF-459D-A1CF-66BF89123061}"/>
              </a:ext>
            </a:extLst>
          </p:cNvPr>
          <p:cNvSpPr txBox="1"/>
          <p:nvPr/>
        </p:nvSpPr>
        <p:spPr>
          <a:xfrm>
            <a:off x="6038193" y="473524"/>
            <a:ext cx="3529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◎</a:t>
            </a:r>
            <a:r>
              <a:rPr lang="zh-TW" altLang="en-US" sz="2400" dirty="0"/>
              <a:t>參閱書</a:t>
            </a:r>
            <a:r>
              <a:rPr lang="en-US" altLang="zh-TW" sz="2400" dirty="0"/>
              <a:t>29</a:t>
            </a:r>
            <a:r>
              <a:rPr lang="en-US" altLang="zh-TW" sz="2400" dirty="0">
                <a:latin typeface="Poor Richard" panose="02080502050505020702" pitchFamily="18" charset="0"/>
              </a:rPr>
              <a:t>~</a:t>
            </a:r>
            <a:r>
              <a:rPr lang="en-US" altLang="zh-TW" sz="2400" dirty="0"/>
              <a:t>34P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3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49">
            <a:extLst>
              <a:ext uri="{FF2B5EF4-FFF2-40B4-BE49-F238E27FC236}">
                <a16:creationId xmlns:a16="http://schemas.microsoft.com/office/drawing/2014/main" xmlns="" id="{0D0A1451-716E-46CC-8550-4D10B417E827}"/>
              </a:ext>
            </a:extLst>
          </p:cNvPr>
          <p:cNvSpPr/>
          <p:nvPr/>
        </p:nvSpPr>
        <p:spPr>
          <a:xfrm>
            <a:off x="0" y="247744"/>
            <a:ext cx="9065171" cy="832611"/>
          </a:xfrm>
          <a:prstGeom prst="roundRect">
            <a:avLst>
              <a:gd name="adj" fmla="val 50000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endParaRPr lang="zh-TW" altLang="en-US" sz="2400" b="1" kern="0" dirty="0">
              <a:ln w="1905"/>
              <a:solidFill>
                <a:srgbClr val="007BB9"/>
              </a:solidFill>
              <a:latin typeface="微軟正黑體" pitchFamily="34" charset="-120"/>
              <a:ea typeface="微軟正黑體" pitchFamily="34" charset="-120"/>
              <a:cs typeface="Raleway SemiBold"/>
              <a:sym typeface="Raleway SemiBold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4C952E-6D37-46E7-8025-A50A6EBB6E82}"/>
              </a:ext>
            </a:extLst>
          </p:cNvPr>
          <p:cNvSpPr/>
          <p:nvPr/>
        </p:nvSpPr>
        <p:spPr>
          <a:xfrm>
            <a:off x="887470" y="336410"/>
            <a:ext cx="6721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080"/>
              </a:spcBef>
              <a:buClr>
                <a:srgbClr val="000000"/>
              </a:buClr>
              <a:buSzPct val="120000"/>
            </a:pPr>
            <a:r>
              <a:rPr lang="en-US" altLang="zh-TW" sz="4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Q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未來學習計畫與生涯規劃</a:t>
            </a:r>
            <a:endParaRPr lang="en-US" altLang="zh-TW" sz="4000" b="1" kern="0" dirty="0">
              <a:solidFill>
                <a:srgbClr val="C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FDB26DF-F5C5-432D-93ED-BAD7E585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F1DE"/>
              </a:clrFrom>
              <a:clrTo>
                <a:srgbClr val="E4F1D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61" b="89634" l="683" r="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79"/>
          <a:stretch>
            <a:fillRect/>
          </a:stretch>
        </p:blipFill>
        <p:spPr bwMode="auto">
          <a:xfrm rot="21444260">
            <a:off x="352518" y="190415"/>
            <a:ext cx="517754" cy="77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5DC5E4DA-8484-417C-8DA5-68916223D45B}"/>
              </a:ext>
            </a:extLst>
          </p:cNvPr>
          <p:cNvSpPr txBox="1"/>
          <p:nvPr/>
        </p:nvSpPr>
        <p:spPr>
          <a:xfrm>
            <a:off x="985345" y="1404605"/>
            <a:ext cx="782757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182563">
              <a:buFont typeface="Arial" panose="020B0604020202020204" pitchFamily="34" charset="0"/>
              <a:buChar char="•"/>
            </a:pPr>
            <a:r>
              <a:rPr lang="zh-TW" altLang="zh-TW" sz="16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</a:rPr>
              <a:t>重點</a:t>
            </a:r>
            <a:r>
              <a:rPr lang="en-US" altLang="zh-TW" sz="1600" spc="15" dirty="0">
                <a:solidFill>
                  <a:srgbClr val="F37675"/>
                </a:solidFill>
                <a:latin typeface="Calibri" panose="020F0502020204030204" pitchFamily="34" charset="0"/>
                <a:ea typeface="華康中特圓體" panose="020F0809000000000000" pitchFamily="49" charset="-120"/>
                <a:sym typeface="Wingdings" panose="05000000000000000000" pitchFamily="2" charset="2"/>
              </a:rPr>
              <a:t></a:t>
            </a:r>
          </a:p>
          <a:p>
            <a:pPr marL="268288" indent="-182563" algn="just">
              <a:buFont typeface="Arial" panose="020B0604020202020204" pitchFamily="34" charset="0"/>
              <a:buChar char="•"/>
            </a:pPr>
            <a:r>
              <a:rPr lang="zh-TW" altLang="zh-TW" sz="2000" b="1" spc="25" dirty="0">
                <a:solidFill>
                  <a:srgbClr val="515B8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近、中、遠程目標」下標</a:t>
            </a:r>
          </a:p>
          <a:p>
            <a:pPr marL="268288" algn="just"/>
            <a:r>
              <a:rPr lang="zh-TW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不要只是很籠統的劃分為 短中長期目標，為每個目標計畫下標題重點，就容 易抓住教授眼球</a:t>
            </a:r>
            <a:endParaRPr lang="en-US" altLang="zh-TW" sz="1800" spc="50" dirty="0">
              <a:solidFill>
                <a:srgbClr val="41404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zh-TW" altLang="zh-TW" sz="1800" spc="15" dirty="0">
                <a:solidFill>
                  <a:srgbClr val="F37675"/>
                </a:solidFill>
                <a:effectLst/>
                <a:ea typeface="華康中特圓體" panose="020F0809000000000000" pitchFamily="49" charset="-120"/>
                <a:cs typeface="華康中特圓體" panose="020F0809000000000000" pitchFamily="49" charset="-120"/>
              </a:rPr>
              <a:t>重點</a:t>
            </a:r>
            <a:r>
              <a:rPr lang="en-US" altLang="zh-TW" sz="1800" spc="15" dirty="0">
                <a:solidFill>
                  <a:srgbClr val="F37675"/>
                </a:solidFill>
                <a:effectLst/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zh-TW" sz="1800" b="1" spc="-15" dirty="0">
                <a:solidFill>
                  <a:srgbClr val="515B8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每個階段具體闡述學習計畫</a:t>
            </a:r>
            <a:endParaRPr lang="en-US" altLang="zh-TW" sz="1800" b="1" spc="-15" dirty="0">
              <a:solidFill>
                <a:srgbClr val="515B8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8288" algn="just"/>
            <a:r>
              <a:rPr lang="zh-TW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本項資料最主要的目的是 告訴教授「我想要成為怎樣的人」，要成為這樣的 人，從入學前、入學後的學習計畫，也要緊扣著學系或學校的學習資源。</a:t>
            </a:r>
          </a:p>
          <a:p>
            <a:pPr algn="just">
              <a:spcBef>
                <a:spcPts val="600"/>
              </a:spcBef>
            </a:pPr>
            <a:r>
              <a:rPr lang="zh-TW" altLang="zh-TW" sz="1800" spc="15" dirty="0">
                <a:solidFill>
                  <a:srgbClr val="F37675"/>
                </a:solidFill>
                <a:effectLst/>
                <a:ea typeface="華康中特圓體" panose="020F0809000000000000" pitchFamily="49" charset="-120"/>
                <a:cs typeface="華康中特圓體" panose="020F0809000000000000" pitchFamily="49" charset="-120"/>
              </a:rPr>
              <a:t>重點</a:t>
            </a:r>
            <a:r>
              <a:rPr lang="en-US" altLang="zh-TW" sz="1800" spc="15" dirty="0">
                <a:solidFill>
                  <a:srgbClr val="F37675"/>
                </a:solidFill>
                <a:effectLst/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zh-TW" sz="1800" b="1" spc="25" dirty="0">
                <a:solidFill>
                  <a:srgbClr val="515B8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對未來職業的認識與理解</a:t>
            </a:r>
            <a:endParaRPr lang="en-US" altLang="zh-TW" sz="1800" b="1" spc="25" dirty="0">
              <a:solidFill>
                <a:srgbClr val="515B8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8288" algn="just"/>
            <a:r>
              <a:rPr lang="zh-TW" altLang="zh-TW" sz="1800" spc="50" dirty="0">
                <a:solidFill>
                  <a:srgbClr val="41404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明確描述職業規劃與未來 展望，例如透過課外活動或實習機會，來說明自己 的實踐方式與能力。</a:t>
            </a:r>
          </a:p>
          <a:p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C661691A-86AE-4C2A-A791-C2065761CE8E}"/>
              </a:ext>
            </a:extLst>
          </p:cNvPr>
          <p:cNvSpPr txBox="1"/>
          <p:nvPr/>
        </p:nvSpPr>
        <p:spPr>
          <a:xfrm>
            <a:off x="6211614" y="1079182"/>
            <a:ext cx="3529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◎</a:t>
            </a:r>
            <a:r>
              <a:rPr lang="zh-TW" altLang="en-US" sz="2400" dirty="0"/>
              <a:t>參閱書</a:t>
            </a:r>
            <a:r>
              <a:rPr lang="en-US" altLang="zh-TW" sz="2400" dirty="0"/>
              <a:t>29</a:t>
            </a:r>
            <a:r>
              <a:rPr lang="en-US" altLang="zh-TW" sz="2400" dirty="0">
                <a:latin typeface="Poor Richard" panose="02080502050505020702" pitchFamily="18" charset="0"/>
              </a:rPr>
              <a:t>~</a:t>
            </a:r>
            <a:r>
              <a:rPr lang="en-US" altLang="zh-TW" sz="2400" dirty="0"/>
              <a:t>34P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34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504202" y="2333003"/>
            <a:ext cx="7438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4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四技申請 另一種選擇</a:t>
            </a:r>
            <a:endParaRPr lang="en-US" altLang="zh-TW" sz="4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28"/>
          <p:cNvSpPr/>
          <p:nvPr/>
        </p:nvSpPr>
        <p:spPr>
          <a:xfrm rot="16200000">
            <a:off x="807800" y="135324"/>
            <a:ext cx="4656373" cy="5587137"/>
          </a:xfrm>
          <a:custGeom>
            <a:avLst/>
            <a:gdLst>
              <a:gd name="connsiteX0" fmla="*/ 0 w 4313474"/>
              <a:gd name="connsiteY0" fmla="*/ 688397 h 4130297"/>
              <a:gd name="connsiteX1" fmla="*/ 688397 w 4313474"/>
              <a:gd name="connsiteY1" fmla="*/ 0 h 4130297"/>
              <a:gd name="connsiteX2" fmla="*/ 2516193 w 4313474"/>
              <a:gd name="connsiteY2" fmla="*/ 0 h 4130297"/>
              <a:gd name="connsiteX3" fmla="*/ 2516193 w 4313474"/>
              <a:gd name="connsiteY3" fmla="*/ 0 h 4130297"/>
              <a:gd name="connsiteX4" fmla="*/ 3594562 w 4313474"/>
              <a:gd name="connsiteY4" fmla="*/ 0 h 4130297"/>
              <a:gd name="connsiteX5" fmla="*/ 3625077 w 4313474"/>
              <a:gd name="connsiteY5" fmla="*/ 0 h 4130297"/>
              <a:gd name="connsiteX6" fmla="*/ 4313474 w 4313474"/>
              <a:gd name="connsiteY6" fmla="*/ 688397 h 4130297"/>
              <a:gd name="connsiteX7" fmla="*/ 4313474 w 4313474"/>
              <a:gd name="connsiteY7" fmla="*/ 2409340 h 4130297"/>
              <a:gd name="connsiteX8" fmla="*/ 4313474 w 4313474"/>
              <a:gd name="connsiteY8" fmla="*/ 2409340 h 4130297"/>
              <a:gd name="connsiteX9" fmla="*/ 4313474 w 4313474"/>
              <a:gd name="connsiteY9" fmla="*/ 3441914 h 4130297"/>
              <a:gd name="connsiteX10" fmla="*/ 4313474 w 4313474"/>
              <a:gd name="connsiteY10" fmla="*/ 3441900 h 4130297"/>
              <a:gd name="connsiteX11" fmla="*/ 3625077 w 4313474"/>
              <a:gd name="connsiteY11" fmla="*/ 4130297 h 4130297"/>
              <a:gd name="connsiteX12" fmla="*/ 3594562 w 4313474"/>
              <a:gd name="connsiteY12" fmla="*/ 4130297 h 4130297"/>
              <a:gd name="connsiteX13" fmla="*/ 2362317 w 4313474"/>
              <a:gd name="connsiteY13" fmla="*/ 4805972 h 4130297"/>
              <a:gd name="connsiteX14" fmla="*/ 2516193 w 4313474"/>
              <a:gd name="connsiteY14" fmla="*/ 4130297 h 4130297"/>
              <a:gd name="connsiteX15" fmla="*/ 688397 w 4313474"/>
              <a:gd name="connsiteY15" fmla="*/ 4130297 h 4130297"/>
              <a:gd name="connsiteX16" fmla="*/ 0 w 4313474"/>
              <a:gd name="connsiteY16" fmla="*/ 3441900 h 4130297"/>
              <a:gd name="connsiteX17" fmla="*/ 0 w 4313474"/>
              <a:gd name="connsiteY17" fmla="*/ 3441914 h 4130297"/>
              <a:gd name="connsiteX18" fmla="*/ 0 w 4313474"/>
              <a:gd name="connsiteY18" fmla="*/ 2409340 h 4130297"/>
              <a:gd name="connsiteX19" fmla="*/ 0 w 4313474"/>
              <a:gd name="connsiteY19" fmla="*/ 2409340 h 4130297"/>
              <a:gd name="connsiteX20" fmla="*/ 0 w 4313474"/>
              <a:gd name="connsiteY20" fmla="*/ 688397 h 4130297"/>
              <a:gd name="connsiteX0" fmla="*/ 0 w 4313474"/>
              <a:gd name="connsiteY0" fmla="*/ 688397 h 4805972"/>
              <a:gd name="connsiteX1" fmla="*/ 688397 w 4313474"/>
              <a:gd name="connsiteY1" fmla="*/ 0 h 4805972"/>
              <a:gd name="connsiteX2" fmla="*/ 2516193 w 4313474"/>
              <a:gd name="connsiteY2" fmla="*/ 0 h 4805972"/>
              <a:gd name="connsiteX3" fmla="*/ 2516193 w 4313474"/>
              <a:gd name="connsiteY3" fmla="*/ 0 h 4805972"/>
              <a:gd name="connsiteX4" fmla="*/ 3594562 w 4313474"/>
              <a:gd name="connsiteY4" fmla="*/ 0 h 4805972"/>
              <a:gd name="connsiteX5" fmla="*/ 3625077 w 4313474"/>
              <a:gd name="connsiteY5" fmla="*/ 0 h 4805972"/>
              <a:gd name="connsiteX6" fmla="*/ 4313474 w 4313474"/>
              <a:gd name="connsiteY6" fmla="*/ 688397 h 4805972"/>
              <a:gd name="connsiteX7" fmla="*/ 4313474 w 4313474"/>
              <a:gd name="connsiteY7" fmla="*/ 2409340 h 4805972"/>
              <a:gd name="connsiteX8" fmla="*/ 4313474 w 4313474"/>
              <a:gd name="connsiteY8" fmla="*/ 2409340 h 4805972"/>
              <a:gd name="connsiteX9" fmla="*/ 4313474 w 4313474"/>
              <a:gd name="connsiteY9" fmla="*/ 3441914 h 4805972"/>
              <a:gd name="connsiteX10" fmla="*/ 4313474 w 4313474"/>
              <a:gd name="connsiteY10" fmla="*/ 3441900 h 4805972"/>
              <a:gd name="connsiteX11" fmla="*/ 3625077 w 4313474"/>
              <a:gd name="connsiteY11" fmla="*/ 4130297 h 4805972"/>
              <a:gd name="connsiteX12" fmla="*/ 2858392 w 4313474"/>
              <a:gd name="connsiteY12" fmla="*/ 4138049 h 4805972"/>
              <a:gd name="connsiteX13" fmla="*/ 2362317 w 4313474"/>
              <a:gd name="connsiteY13" fmla="*/ 4805972 h 4805972"/>
              <a:gd name="connsiteX14" fmla="*/ 2516193 w 4313474"/>
              <a:gd name="connsiteY14" fmla="*/ 4130297 h 4805972"/>
              <a:gd name="connsiteX15" fmla="*/ 688397 w 4313474"/>
              <a:gd name="connsiteY15" fmla="*/ 4130297 h 4805972"/>
              <a:gd name="connsiteX16" fmla="*/ 0 w 4313474"/>
              <a:gd name="connsiteY16" fmla="*/ 3441900 h 4805972"/>
              <a:gd name="connsiteX17" fmla="*/ 0 w 4313474"/>
              <a:gd name="connsiteY17" fmla="*/ 3441914 h 4805972"/>
              <a:gd name="connsiteX18" fmla="*/ 0 w 4313474"/>
              <a:gd name="connsiteY18" fmla="*/ 2409340 h 4805972"/>
              <a:gd name="connsiteX19" fmla="*/ 0 w 4313474"/>
              <a:gd name="connsiteY19" fmla="*/ 2409340 h 4805972"/>
              <a:gd name="connsiteX20" fmla="*/ 0 w 4313474"/>
              <a:gd name="connsiteY20" fmla="*/ 688397 h 4805972"/>
              <a:gd name="connsiteX0" fmla="*/ 0 w 4313474"/>
              <a:gd name="connsiteY0" fmla="*/ 688397 h 4805972"/>
              <a:gd name="connsiteX1" fmla="*/ 688397 w 4313474"/>
              <a:gd name="connsiteY1" fmla="*/ 0 h 4805972"/>
              <a:gd name="connsiteX2" fmla="*/ 2516193 w 4313474"/>
              <a:gd name="connsiteY2" fmla="*/ 0 h 4805972"/>
              <a:gd name="connsiteX3" fmla="*/ 2516193 w 4313474"/>
              <a:gd name="connsiteY3" fmla="*/ 0 h 4805972"/>
              <a:gd name="connsiteX4" fmla="*/ 3594562 w 4313474"/>
              <a:gd name="connsiteY4" fmla="*/ 0 h 4805972"/>
              <a:gd name="connsiteX5" fmla="*/ 3625077 w 4313474"/>
              <a:gd name="connsiteY5" fmla="*/ 0 h 4805972"/>
              <a:gd name="connsiteX6" fmla="*/ 4313474 w 4313474"/>
              <a:gd name="connsiteY6" fmla="*/ 688397 h 4805972"/>
              <a:gd name="connsiteX7" fmla="*/ 4313474 w 4313474"/>
              <a:gd name="connsiteY7" fmla="*/ 2409340 h 4805972"/>
              <a:gd name="connsiteX8" fmla="*/ 4313474 w 4313474"/>
              <a:gd name="connsiteY8" fmla="*/ 2409340 h 4805972"/>
              <a:gd name="connsiteX9" fmla="*/ 4313474 w 4313474"/>
              <a:gd name="connsiteY9" fmla="*/ 3441914 h 4805972"/>
              <a:gd name="connsiteX10" fmla="*/ 4313474 w 4313474"/>
              <a:gd name="connsiteY10" fmla="*/ 3441900 h 4805972"/>
              <a:gd name="connsiteX11" fmla="*/ 3625077 w 4313474"/>
              <a:gd name="connsiteY11" fmla="*/ 4130297 h 4805972"/>
              <a:gd name="connsiteX12" fmla="*/ 3036622 w 4313474"/>
              <a:gd name="connsiteY12" fmla="*/ 4130299 h 4805972"/>
              <a:gd name="connsiteX13" fmla="*/ 2362317 w 4313474"/>
              <a:gd name="connsiteY13" fmla="*/ 4805972 h 4805972"/>
              <a:gd name="connsiteX14" fmla="*/ 2516193 w 4313474"/>
              <a:gd name="connsiteY14" fmla="*/ 4130297 h 4805972"/>
              <a:gd name="connsiteX15" fmla="*/ 688397 w 4313474"/>
              <a:gd name="connsiteY15" fmla="*/ 4130297 h 4805972"/>
              <a:gd name="connsiteX16" fmla="*/ 0 w 4313474"/>
              <a:gd name="connsiteY16" fmla="*/ 3441900 h 4805972"/>
              <a:gd name="connsiteX17" fmla="*/ 0 w 4313474"/>
              <a:gd name="connsiteY17" fmla="*/ 3441914 h 4805972"/>
              <a:gd name="connsiteX18" fmla="*/ 0 w 4313474"/>
              <a:gd name="connsiteY18" fmla="*/ 2409340 h 4805972"/>
              <a:gd name="connsiteX19" fmla="*/ 0 w 4313474"/>
              <a:gd name="connsiteY19" fmla="*/ 2409340 h 4805972"/>
              <a:gd name="connsiteX20" fmla="*/ 0 w 4313474"/>
              <a:gd name="connsiteY20" fmla="*/ 688397 h 4805972"/>
              <a:gd name="connsiteX0" fmla="*/ 0 w 4313474"/>
              <a:gd name="connsiteY0" fmla="*/ 688397 h 4650989"/>
              <a:gd name="connsiteX1" fmla="*/ 688397 w 4313474"/>
              <a:gd name="connsiteY1" fmla="*/ 0 h 4650989"/>
              <a:gd name="connsiteX2" fmla="*/ 2516193 w 4313474"/>
              <a:gd name="connsiteY2" fmla="*/ 0 h 4650989"/>
              <a:gd name="connsiteX3" fmla="*/ 2516193 w 4313474"/>
              <a:gd name="connsiteY3" fmla="*/ 0 h 4650989"/>
              <a:gd name="connsiteX4" fmla="*/ 3594562 w 4313474"/>
              <a:gd name="connsiteY4" fmla="*/ 0 h 4650989"/>
              <a:gd name="connsiteX5" fmla="*/ 3625077 w 4313474"/>
              <a:gd name="connsiteY5" fmla="*/ 0 h 4650989"/>
              <a:gd name="connsiteX6" fmla="*/ 4313474 w 4313474"/>
              <a:gd name="connsiteY6" fmla="*/ 688397 h 4650989"/>
              <a:gd name="connsiteX7" fmla="*/ 4313474 w 4313474"/>
              <a:gd name="connsiteY7" fmla="*/ 2409340 h 4650989"/>
              <a:gd name="connsiteX8" fmla="*/ 4313474 w 4313474"/>
              <a:gd name="connsiteY8" fmla="*/ 2409340 h 4650989"/>
              <a:gd name="connsiteX9" fmla="*/ 4313474 w 4313474"/>
              <a:gd name="connsiteY9" fmla="*/ 3441914 h 4650989"/>
              <a:gd name="connsiteX10" fmla="*/ 4313474 w 4313474"/>
              <a:gd name="connsiteY10" fmla="*/ 3441900 h 4650989"/>
              <a:gd name="connsiteX11" fmla="*/ 3625077 w 4313474"/>
              <a:gd name="connsiteY11" fmla="*/ 4130297 h 4650989"/>
              <a:gd name="connsiteX12" fmla="*/ 3036622 w 4313474"/>
              <a:gd name="connsiteY12" fmla="*/ 4130299 h 4650989"/>
              <a:gd name="connsiteX13" fmla="*/ 2509551 w 4313474"/>
              <a:gd name="connsiteY13" fmla="*/ 4650989 h 4650989"/>
              <a:gd name="connsiteX14" fmla="*/ 2516193 w 4313474"/>
              <a:gd name="connsiteY14" fmla="*/ 4130297 h 4650989"/>
              <a:gd name="connsiteX15" fmla="*/ 688397 w 4313474"/>
              <a:gd name="connsiteY15" fmla="*/ 4130297 h 4650989"/>
              <a:gd name="connsiteX16" fmla="*/ 0 w 4313474"/>
              <a:gd name="connsiteY16" fmla="*/ 3441900 h 4650989"/>
              <a:gd name="connsiteX17" fmla="*/ 0 w 4313474"/>
              <a:gd name="connsiteY17" fmla="*/ 3441914 h 4650989"/>
              <a:gd name="connsiteX18" fmla="*/ 0 w 4313474"/>
              <a:gd name="connsiteY18" fmla="*/ 2409340 h 4650989"/>
              <a:gd name="connsiteX19" fmla="*/ 0 w 4313474"/>
              <a:gd name="connsiteY19" fmla="*/ 2409340 h 4650989"/>
              <a:gd name="connsiteX20" fmla="*/ 0 w 4313474"/>
              <a:gd name="connsiteY20" fmla="*/ 688397 h 4650989"/>
              <a:gd name="connsiteX0" fmla="*/ 0 w 4313474"/>
              <a:gd name="connsiteY0" fmla="*/ 688397 h 4708487"/>
              <a:gd name="connsiteX1" fmla="*/ 688397 w 4313474"/>
              <a:gd name="connsiteY1" fmla="*/ 0 h 4708487"/>
              <a:gd name="connsiteX2" fmla="*/ 2516193 w 4313474"/>
              <a:gd name="connsiteY2" fmla="*/ 0 h 4708487"/>
              <a:gd name="connsiteX3" fmla="*/ 2516193 w 4313474"/>
              <a:gd name="connsiteY3" fmla="*/ 0 h 4708487"/>
              <a:gd name="connsiteX4" fmla="*/ 3594562 w 4313474"/>
              <a:gd name="connsiteY4" fmla="*/ 0 h 4708487"/>
              <a:gd name="connsiteX5" fmla="*/ 3625077 w 4313474"/>
              <a:gd name="connsiteY5" fmla="*/ 0 h 4708487"/>
              <a:gd name="connsiteX6" fmla="*/ 4313474 w 4313474"/>
              <a:gd name="connsiteY6" fmla="*/ 688397 h 4708487"/>
              <a:gd name="connsiteX7" fmla="*/ 4313474 w 4313474"/>
              <a:gd name="connsiteY7" fmla="*/ 2409340 h 4708487"/>
              <a:gd name="connsiteX8" fmla="*/ 4313474 w 4313474"/>
              <a:gd name="connsiteY8" fmla="*/ 2409340 h 4708487"/>
              <a:gd name="connsiteX9" fmla="*/ 4313474 w 4313474"/>
              <a:gd name="connsiteY9" fmla="*/ 3441914 h 4708487"/>
              <a:gd name="connsiteX10" fmla="*/ 4313474 w 4313474"/>
              <a:gd name="connsiteY10" fmla="*/ 3441900 h 4708487"/>
              <a:gd name="connsiteX11" fmla="*/ 3625077 w 4313474"/>
              <a:gd name="connsiteY11" fmla="*/ 4130297 h 4708487"/>
              <a:gd name="connsiteX12" fmla="*/ 3036622 w 4313474"/>
              <a:gd name="connsiteY12" fmla="*/ 4130299 h 4708487"/>
              <a:gd name="connsiteX13" fmla="*/ 2186520 w 4313474"/>
              <a:gd name="connsiteY13" fmla="*/ 4708487 h 4708487"/>
              <a:gd name="connsiteX14" fmla="*/ 2516193 w 4313474"/>
              <a:gd name="connsiteY14" fmla="*/ 4130297 h 4708487"/>
              <a:gd name="connsiteX15" fmla="*/ 688397 w 4313474"/>
              <a:gd name="connsiteY15" fmla="*/ 4130297 h 4708487"/>
              <a:gd name="connsiteX16" fmla="*/ 0 w 4313474"/>
              <a:gd name="connsiteY16" fmla="*/ 3441900 h 4708487"/>
              <a:gd name="connsiteX17" fmla="*/ 0 w 4313474"/>
              <a:gd name="connsiteY17" fmla="*/ 3441914 h 4708487"/>
              <a:gd name="connsiteX18" fmla="*/ 0 w 4313474"/>
              <a:gd name="connsiteY18" fmla="*/ 2409340 h 4708487"/>
              <a:gd name="connsiteX19" fmla="*/ 0 w 4313474"/>
              <a:gd name="connsiteY19" fmla="*/ 2409340 h 4708487"/>
              <a:gd name="connsiteX20" fmla="*/ 0 w 4313474"/>
              <a:gd name="connsiteY20" fmla="*/ 688397 h 4708487"/>
              <a:gd name="connsiteX0" fmla="*/ 0 w 4313474"/>
              <a:gd name="connsiteY0" fmla="*/ 688397 h 4708487"/>
              <a:gd name="connsiteX1" fmla="*/ 688397 w 4313474"/>
              <a:gd name="connsiteY1" fmla="*/ 0 h 4708487"/>
              <a:gd name="connsiteX2" fmla="*/ 2516193 w 4313474"/>
              <a:gd name="connsiteY2" fmla="*/ 0 h 4708487"/>
              <a:gd name="connsiteX3" fmla="*/ 2516193 w 4313474"/>
              <a:gd name="connsiteY3" fmla="*/ 0 h 4708487"/>
              <a:gd name="connsiteX4" fmla="*/ 3594562 w 4313474"/>
              <a:gd name="connsiteY4" fmla="*/ 0 h 4708487"/>
              <a:gd name="connsiteX5" fmla="*/ 3625077 w 4313474"/>
              <a:gd name="connsiteY5" fmla="*/ 0 h 4708487"/>
              <a:gd name="connsiteX6" fmla="*/ 4313474 w 4313474"/>
              <a:gd name="connsiteY6" fmla="*/ 688397 h 4708487"/>
              <a:gd name="connsiteX7" fmla="*/ 4313474 w 4313474"/>
              <a:gd name="connsiteY7" fmla="*/ 2409340 h 4708487"/>
              <a:gd name="connsiteX8" fmla="*/ 4313474 w 4313474"/>
              <a:gd name="connsiteY8" fmla="*/ 2409340 h 4708487"/>
              <a:gd name="connsiteX9" fmla="*/ 4313474 w 4313474"/>
              <a:gd name="connsiteY9" fmla="*/ 3441914 h 4708487"/>
              <a:gd name="connsiteX10" fmla="*/ 4313474 w 4313474"/>
              <a:gd name="connsiteY10" fmla="*/ 3441900 h 4708487"/>
              <a:gd name="connsiteX11" fmla="*/ 3625077 w 4313474"/>
              <a:gd name="connsiteY11" fmla="*/ 4130297 h 4708487"/>
              <a:gd name="connsiteX12" fmla="*/ 3036622 w 4313474"/>
              <a:gd name="connsiteY12" fmla="*/ 4130299 h 4708487"/>
              <a:gd name="connsiteX13" fmla="*/ 2186520 w 4313474"/>
              <a:gd name="connsiteY13" fmla="*/ 4708487 h 4708487"/>
              <a:gd name="connsiteX14" fmla="*/ 1898843 w 4313474"/>
              <a:gd name="connsiteY14" fmla="*/ 4130297 h 4708487"/>
              <a:gd name="connsiteX15" fmla="*/ 688397 w 4313474"/>
              <a:gd name="connsiteY15" fmla="*/ 4130297 h 4708487"/>
              <a:gd name="connsiteX16" fmla="*/ 0 w 4313474"/>
              <a:gd name="connsiteY16" fmla="*/ 3441900 h 4708487"/>
              <a:gd name="connsiteX17" fmla="*/ 0 w 4313474"/>
              <a:gd name="connsiteY17" fmla="*/ 3441914 h 4708487"/>
              <a:gd name="connsiteX18" fmla="*/ 0 w 4313474"/>
              <a:gd name="connsiteY18" fmla="*/ 2409340 h 4708487"/>
              <a:gd name="connsiteX19" fmla="*/ 0 w 4313474"/>
              <a:gd name="connsiteY19" fmla="*/ 2409340 h 4708487"/>
              <a:gd name="connsiteX20" fmla="*/ 0 w 4313474"/>
              <a:gd name="connsiteY20" fmla="*/ 688397 h 4708487"/>
              <a:gd name="connsiteX0" fmla="*/ 0 w 4313474"/>
              <a:gd name="connsiteY0" fmla="*/ 688397 h 4606268"/>
              <a:gd name="connsiteX1" fmla="*/ 688397 w 4313474"/>
              <a:gd name="connsiteY1" fmla="*/ 0 h 4606268"/>
              <a:gd name="connsiteX2" fmla="*/ 2516193 w 4313474"/>
              <a:gd name="connsiteY2" fmla="*/ 0 h 4606268"/>
              <a:gd name="connsiteX3" fmla="*/ 2516193 w 4313474"/>
              <a:gd name="connsiteY3" fmla="*/ 0 h 4606268"/>
              <a:gd name="connsiteX4" fmla="*/ 3594562 w 4313474"/>
              <a:gd name="connsiteY4" fmla="*/ 0 h 4606268"/>
              <a:gd name="connsiteX5" fmla="*/ 3625077 w 4313474"/>
              <a:gd name="connsiteY5" fmla="*/ 0 h 4606268"/>
              <a:gd name="connsiteX6" fmla="*/ 4313474 w 4313474"/>
              <a:gd name="connsiteY6" fmla="*/ 688397 h 4606268"/>
              <a:gd name="connsiteX7" fmla="*/ 4313474 w 4313474"/>
              <a:gd name="connsiteY7" fmla="*/ 2409340 h 4606268"/>
              <a:gd name="connsiteX8" fmla="*/ 4313474 w 4313474"/>
              <a:gd name="connsiteY8" fmla="*/ 2409340 h 4606268"/>
              <a:gd name="connsiteX9" fmla="*/ 4313474 w 4313474"/>
              <a:gd name="connsiteY9" fmla="*/ 3441914 h 4606268"/>
              <a:gd name="connsiteX10" fmla="*/ 4313474 w 4313474"/>
              <a:gd name="connsiteY10" fmla="*/ 3441900 h 4606268"/>
              <a:gd name="connsiteX11" fmla="*/ 3625077 w 4313474"/>
              <a:gd name="connsiteY11" fmla="*/ 4130297 h 4606268"/>
              <a:gd name="connsiteX12" fmla="*/ 3036622 w 4313474"/>
              <a:gd name="connsiteY12" fmla="*/ 4130299 h 4606268"/>
              <a:gd name="connsiteX13" fmla="*/ 1906558 w 4313474"/>
              <a:gd name="connsiteY13" fmla="*/ 4606268 h 4606268"/>
              <a:gd name="connsiteX14" fmla="*/ 1898843 w 4313474"/>
              <a:gd name="connsiteY14" fmla="*/ 4130297 h 4606268"/>
              <a:gd name="connsiteX15" fmla="*/ 688397 w 4313474"/>
              <a:gd name="connsiteY15" fmla="*/ 4130297 h 4606268"/>
              <a:gd name="connsiteX16" fmla="*/ 0 w 4313474"/>
              <a:gd name="connsiteY16" fmla="*/ 3441900 h 4606268"/>
              <a:gd name="connsiteX17" fmla="*/ 0 w 4313474"/>
              <a:gd name="connsiteY17" fmla="*/ 3441914 h 4606268"/>
              <a:gd name="connsiteX18" fmla="*/ 0 w 4313474"/>
              <a:gd name="connsiteY18" fmla="*/ 2409340 h 4606268"/>
              <a:gd name="connsiteX19" fmla="*/ 0 w 4313474"/>
              <a:gd name="connsiteY19" fmla="*/ 2409340 h 4606268"/>
              <a:gd name="connsiteX20" fmla="*/ 0 w 4313474"/>
              <a:gd name="connsiteY20" fmla="*/ 688397 h 460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13474" h="4606268">
                <a:moveTo>
                  <a:pt x="0" y="688397"/>
                </a:moveTo>
                <a:cubicBezTo>
                  <a:pt x="0" y="308206"/>
                  <a:pt x="308206" y="0"/>
                  <a:pt x="688397" y="0"/>
                </a:cubicBezTo>
                <a:lnTo>
                  <a:pt x="2516193" y="0"/>
                </a:lnTo>
                <a:lnTo>
                  <a:pt x="2516193" y="0"/>
                </a:lnTo>
                <a:lnTo>
                  <a:pt x="3594562" y="0"/>
                </a:lnTo>
                <a:lnTo>
                  <a:pt x="3625077" y="0"/>
                </a:lnTo>
                <a:cubicBezTo>
                  <a:pt x="4005268" y="0"/>
                  <a:pt x="4313474" y="308206"/>
                  <a:pt x="4313474" y="688397"/>
                </a:cubicBezTo>
                <a:lnTo>
                  <a:pt x="4313474" y="2409340"/>
                </a:lnTo>
                <a:lnTo>
                  <a:pt x="4313474" y="2409340"/>
                </a:lnTo>
                <a:lnTo>
                  <a:pt x="4313474" y="3441914"/>
                </a:lnTo>
                <a:lnTo>
                  <a:pt x="4313474" y="3441900"/>
                </a:lnTo>
                <a:cubicBezTo>
                  <a:pt x="4313474" y="3822091"/>
                  <a:pt x="4005268" y="4130297"/>
                  <a:pt x="3625077" y="4130297"/>
                </a:cubicBezTo>
                <a:lnTo>
                  <a:pt x="3036622" y="4130299"/>
                </a:lnTo>
                <a:lnTo>
                  <a:pt x="1906558" y="4606268"/>
                </a:lnTo>
                <a:lnTo>
                  <a:pt x="1898843" y="4130297"/>
                </a:lnTo>
                <a:lnTo>
                  <a:pt x="688397" y="4130297"/>
                </a:lnTo>
                <a:cubicBezTo>
                  <a:pt x="308206" y="4130297"/>
                  <a:pt x="0" y="3822091"/>
                  <a:pt x="0" y="3441900"/>
                </a:cubicBezTo>
                <a:lnTo>
                  <a:pt x="0" y="3441914"/>
                </a:lnTo>
                <a:lnTo>
                  <a:pt x="0" y="2409340"/>
                </a:lnTo>
                <a:lnTo>
                  <a:pt x="0" y="2409340"/>
                </a:lnTo>
                <a:lnTo>
                  <a:pt x="0" y="688397"/>
                </a:lnTo>
                <a:close/>
              </a:path>
            </a:pathLst>
          </a:custGeom>
          <a:solidFill>
            <a:srgbClr val="FCD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副標題 27"/>
          <p:cNvSpPr txBox="1">
            <a:spLocks/>
          </p:cNvSpPr>
          <p:nvPr/>
        </p:nvSpPr>
        <p:spPr>
          <a:xfrm>
            <a:off x="0" y="2017145"/>
            <a:ext cx="5262282" cy="2975456"/>
          </a:xfrm>
          <a:prstGeom prst="rect">
            <a:avLst/>
          </a:prstGeom>
        </p:spPr>
        <p:txBody>
          <a:bodyPr/>
          <a:lstStyle>
            <a:lvl1pPr marL="271028" indent="-271028" algn="l" defTabSz="713232" rtl="0" eaLnBrk="1" latinLnBrk="0" hangingPunct="1">
              <a:lnSpc>
                <a:spcPct val="100000"/>
              </a:lnSpc>
              <a:spcBef>
                <a:spcPts val="140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77718" indent="-221102" algn="l" defTabSz="713232" rtl="0" eaLnBrk="1" latinLnBrk="0" hangingPunct="1">
              <a:lnSpc>
                <a:spcPct val="100000"/>
              </a:lnSpc>
              <a:spcBef>
                <a:spcPts val="93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891540" indent="-178308" algn="l" defTabSz="713232" rtl="0" eaLnBrk="1" latinLnBrk="0" hangingPunct="1">
              <a:lnSpc>
                <a:spcPct val="100000"/>
              </a:lnSpc>
              <a:spcBef>
                <a:spcPts val="624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48156" indent="-178308" algn="l" defTabSz="713232" rtl="0" eaLnBrk="1" latinLnBrk="0" hangingPunct="1">
              <a:lnSpc>
                <a:spcPct val="10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604772" indent="-178308" algn="l" defTabSz="713232" rtl="0" eaLnBrk="1" latinLnBrk="0" hangingPunct="1">
              <a:lnSpc>
                <a:spcPct val="10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961388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Clr>
                <a:srgbClr val="C63F3E"/>
              </a:buClr>
              <a:buSzPct val="125000"/>
              <a:buNone/>
            </a:pPr>
            <a:r>
              <a:rPr lang="zh-TW" altLang="en-US" sz="6000" b="1" dirty="0">
                <a:solidFill>
                  <a:srgbClr val="EEECE1">
                    <a:lumMod val="25000"/>
                  </a:srgbClr>
                </a:solidFill>
              </a:rPr>
              <a:t>面試</a:t>
            </a:r>
            <a:endParaRPr lang="en-US" altLang="zh-TW" sz="6000" b="1" dirty="0">
              <a:solidFill>
                <a:srgbClr val="EEECE1">
                  <a:lumMod val="25000"/>
                </a:srgbClr>
              </a:solidFill>
            </a:endParaRPr>
          </a:p>
          <a:p>
            <a:pPr marL="0" indent="0" algn="r">
              <a:spcBef>
                <a:spcPts val="600"/>
              </a:spcBef>
              <a:buClr>
                <a:srgbClr val="C63F3E"/>
              </a:buClr>
              <a:buSzPct val="125000"/>
              <a:buNone/>
            </a:pPr>
            <a:r>
              <a:rPr lang="zh-TW" altLang="en-US" sz="6000" b="1" dirty="0">
                <a:solidFill>
                  <a:srgbClr val="EEECE1">
                    <a:lumMod val="25000"/>
                  </a:srgbClr>
                </a:solidFill>
              </a:rPr>
              <a:t>服裝儀容</a:t>
            </a:r>
            <a:endParaRPr lang="en-US" altLang="zh-TW" sz="6000" b="1" dirty="0">
              <a:solidFill>
                <a:srgbClr val="EEECE1">
                  <a:lumMod val="25000"/>
                </a:srgbClr>
              </a:solidFill>
            </a:endParaRP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8DED5"/>
              </a:clrFrom>
              <a:clrTo>
                <a:srgbClr val="C8DE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42" b="96503" l="5157" r="95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586" r="22388" b="3289"/>
          <a:stretch/>
        </p:blipFill>
        <p:spPr bwMode="auto">
          <a:xfrm>
            <a:off x="5048138" y="4171468"/>
            <a:ext cx="3642935" cy="16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/>
          <p:nvPr/>
        </p:nvGrpSpPr>
        <p:grpSpPr>
          <a:xfrm flipH="1">
            <a:off x="6033246" y="2776538"/>
            <a:ext cx="1900881" cy="2596588"/>
            <a:chOff x="5276215" y="1425145"/>
            <a:chExt cx="3463925" cy="4497214"/>
          </a:xfrm>
        </p:grpSpPr>
        <p:sp>
          <p:nvSpPr>
            <p:cNvPr id="11" name="Freeform 144"/>
            <p:cNvSpPr>
              <a:spLocks/>
            </p:cNvSpPr>
            <p:nvPr/>
          </p:nvSpPr>
          <p:spPr bwMode="auto">
            <a:xfrm>
              <a:off x="6731000" y="2449923"/>
              <a:ext cx="621030" cy="591755"/>
            </a:xfrm>
            <a:custGeom>
              <a:avLst/>
              <a:gdLst>
                <a:gd name="T0" fmla="*/ 0 w 978"/>
                <a:gd name="T1" fmla="*/ 0 h 932"/>
                <a:gd name="T2" fmla="*/ 10 w 978"/>
                <a:gd name="T3" fmla="*/ 261 h 932"/>
                <a:gd name="T4" fmla="*/ 17 w 978"/>
                <a:gd name="T5" fmla="*/ 453 h 932"/>
                <a:gd name="T6" fmla="*/ 20 w 978"/>
                <a:gd name="T7" fmla="*/ 567 h 932"/>
                <a:gd name="T8" fmla="*/ 30 w 978"/>
                <a:gd name="T9" fmla="*/ 660 h 932"/>
                <a:gd name="T10" fmla="*/ 95 w 978"/>
                <a:gd name="T11" fmla="*/ 729 h 932"/>
                <a:gd name="T12" fmla="*/ 272 w 978"/>
                <a:gd name="T13" fmla="*/ 808 h 932"/>
                <a:gd name="T14" fmla="*/ 616 w 978"/>
                <a:gd name="T15" fmla="*/ 931 h 932"/>
                <a:gd name="T16" fmla="*/ 977 w 978"/>
                <a:gd name="T17" fmla="*/ 586 h 932"/>
                <a:gd name="T18" fmla="*/ 742 w 978"/>
                <a:gd name="T19" fmla="*/ 294 h 932"/>
                <a:gd name="T20" fmla="*/ 563 w 978"/>
                <a:gd name="T21" fmla="*/ 135 h 932"/>
                <a:gd name="T22" fmla="*/ 346 w 978"/>
                <a:gd name="T23" fmla="*/ 56 h 932"/>
                <a:gd name="T24" fmla="*/ 0 w 978"/>
                <a:gd name="T25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8" h="932">
                  <a:moveTo>
                    <a:pt x="0" y="0"/>
                  </a:moveTo>
                  <a:lnTo>
                    <a:pt x="10" y="261"/>
                  </a:lnTo>
                  <a:lnTo>
                    <a:pt x="17" y="453"/>
                  </a:lnTo>
                  <a:lnTo>
                    <a:pt x="20" y="567"/>
                  </a:lnTo>
                  <a:lnTo>
                    <a:pt x="30" y="660"/>
                  </a:lnTo>
                  <a:lnTo>
                    <a:pt x="95" y="729"/>
                  </a:lnTo>
                  <a:lnTo>
                    <a:pt x="272" y="808"/>
                  </a:lnTo>
                  <a:lnTo>
                    <a:pt x="616" y="931"/>
                  </a:lnTo>
                  <a:lnTo>
                    <a:pt x="977" y="586"/>
                  </a:lnTo>
                  <a:lnTo>
                    <a:pt x="742" y="294"/>
                  </a:lnTo>
                  <a:lnTo>
                    <a:pt x="563" y="135"/>
                  </a:lnTo>
                  <a:lnTo>
                    <a:pt x="346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5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45"/>
            <p:cNvSpPr>
              <a:spLocks/>
            </p:cNvSpPr>
            <p:nvPr/>
          </p:nvSpPr>
          <p:spPr bwMode="auto">
            <a:xfrm>
              <a:off x="6810375" y="2037854"/>
              <a:ext cx="713740" cy="1013984"/>
            </a:xfrm>
            <a:custGeom>
              <a:avLst/>
              <a:gdLst>
                <a:gd name="T0" fmla="*/ 374 w 1124"/>
                <a:gd name="T1" fmla="*/ 11 h 1597"/>
                <a:gd name="T2" fmla="*/ 327 w 1124"/>
                <a:gd name="T3" fmla="*/ 106 h 1597"/>
                <a:gd name="T4" fmla="*/ 211 w 1124"/>
                <a:gd name="T5" fmla="*/ 138 h 1597"/>
                <a:gd name="T6" fmla="*/ 74 w 1124"/>
                <a:gd name="T7" fmla="*/ 139 h 1597"/>
                <a:gd name="T8" fmla="*/ 33 w 1124"/>
                <a:gd name="T9" fmla="*/ 197 h 1597"/>
                <a:gd name="T10" fmla="*/ 1 w 1124"/>
                <a:gd name="T11" fmla="*/ 308 h 1597"/>
                <a:gd name="T12" fmla="*/ 7 w 1124"/>
                <a:gd name="T13" fmla="*/ 444 h 1597"/>
                <a:gd name="T14" fmla="*/ 47 w 1124"/>
                <a:gd name="T15" fmla="*/ 596 h 1597"/>
                <a:gd name="T16" fmla="*/ 111 w 1124"/>
                <a:gd name="T17" fmla="*/ 758 h 1597"/>
                <a:gd name="T18" fmla="*/ 194 w 1124"/>
                <a:gd name="T19" fmla="*/ 922 h 1597"/>
                <a:gd name="T20" fmla="*/ 287 w 1124"/>
                <a:gd name="T21" fmla="*/ 1080 h 1597"/>
                <a:gd name="T22" fmla="*/ 385 w 1124"/>
                <a:gd name="T23" fmla="*/ 1226 h 1597"/>
                <a:gd name="T24" fmla="*/ 479 w 1124"/>
                <a:gd name="T25" fmla="*/ 1351 h 1597"/>
                <a:gd name="T26" fmla="*/ 563 w 1124"/>
                <a:gd name="T27" fmla="*/ 1448 h 1597"/>
                <a:gd name="T28" fmla="*/ 629 w 1124"/>
                <a:gd name="T29" fmla="*/ 1511 h 1597"/>
                <a:gd name="T30" fmla="*/ 769 w 1124"/>
                <a:gd name="T31" fmla="*/ 1584 h 1597"/>
                <a:gd name="T32" fmla="*/ 907 w 1124"/>
                <a:gd name="T33" fmla="*/ 1592 h 1597"/>
                <a:gd name="T34" fmla="*/ 1028 w 1124"/>
                <a:gd name="T35" fmla="*/ 1534 h 1597"/>
                <a:gd name="T36" fmla="*/ 1117 w 1124"/>
                <a:gd name="T37" fmla="*/ 1412 h 1597"/>
                <a:gd name="T38" fmla="*/ 1113 w 1124"/>
                <a:gd name="T39" fmla="*/ 1340 h 1597"/>
                <a:gd name="T40" fmla="*/ 1057 w 1124"/>
                <a:gd name="T41" fmla="*/ 1244 h 1597"/>
                <a:gd name="T42" fmla="*/ 961 w 1124"/>
                <a:gd name="T43" fmla="*/ 1131 h 1597"/>
                <a:gd name="T44" fmla="*/ 835 w 1124"/>
                <a:gd name="T45" fmla="*/ 1007 h 1597"/>
                <a:gd name="T46" fmla="*/ 692 w 1124"/>
                <a:gd name="T47" fmla="*/ 878 h 1597"/>
                <a:gd name="T48" fmla="*/ 543 w 1124"/>
                <a:gd name="T49" fmla="*/ 749 h 1597"/>
                <a:gd name="T50" fmla="*/ 272 w 1124"/>
                <a:gd name="T51" fmla="*/ 520 h 1597"/>
                <a:gd name="T52" fmla="*/ 175 w 1124"/>
                <a:gd name="T53" fmla="*/ 430 h 1597"/>
                <a:gd name="T54" fmla="*/ 117 w 1124"/>
                <a:gd name="T55" fmla="*/ 366 h 1597"/>
                <a:gd name="T56" fmla="*/ 119 w 1124"/>
                <a:gd name="T57" fmla="*/ 288 h 1597"/>
                <a:gd name="T58" fmla="*/ 242 w 1124"/>
                <a:gd name="T59" fmla="*/ 222 h 1597"/>
                <a:gd name="T60" fmla="*/ 366 w 1124"/>
                <a:gd name="T61" fmla="*/ 176 h 1597"/>
                <a:gd name="T62" fmla="*/ 412 w 1124"/>
                <a:gd name="T63" fmla="*/ 78 h 1597"/>
                <a:gd name="T64" fmla="*/ 390 w 1124"/>
                <a:gd name="T65" fmla="*/ 0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4" h="1597">
                  <a:moveTo>
                    <a:pt x="390" y="0"/>
                  </a:moveTo>
                  <a:lnTo>
                    <a:pt x="374" y="11"/>
                  </a:lnTo>
                  <a:lnTo>
                    <a:pt x="355" y="54"/>
                  </a:lnTo>
                  <a:lnTo>
                    <a:pt x="327" y="106"/>
                  </a:lnTo>
                  <a:lnTo>
                    <a:pt x="281" y="142"/>
                  </a:lnTo>
                  <a:lnTo>
                    <a:pt x="211" y="138"/>
                  </a:lnTo>
                  <a:lnTo>
                    <a:pt x="126" y="122"/>
                  </a:lnTo>
                  <a:lnTo>
                    <a:pt x="74" y="139"/>
                  </a:lnTo>
                  <a:lnTo>
                    <a:pt x="47" y="171"/>
                  </a:lnTo>
                  <a:lnTo>
                    <a:pt x="33" y="197"/>
                  </a:lnTo>
                  <a:lnTo>
                    <a:pt x="12" y="249"/>
                  </a:lnTo>
                  <a:lnTo>
                    <a:pt x="1" y="308"/>
                  </a:lnTo>
                  <a:lnTo>
                    <a:pt x="0" y="374"/>
                  </a:lnTo>
                  <a:lnTo>
                    <a:pt x="7" y="444"/>
                  </a:lnTo>
                  <a:lnTo>
                    <a:pt x="23" y="518"/>
                  </a:lnTo>
                  <a:lnTo>
                    <a:pt x="47" y="596"/>
                  </a:lnTo>
                  <a:lnTo>
                    <a:pt x="76" y="676"/>
                  </a:lnTo>
                  <a:lnTo>
                    <a:pt x="111" y="758"/>
                  </a:lnTo>
                  <a:lnTo>
                    <a:pt x="151" y="840"/>
                  </a:lnTo>
                  <a:lnTo>
                    <a:pt x="194" y="922"/>
                  </a:lnTo>
                  <a:lnTo>
                    <a:pt x="240" y="1002"/>
                  </a:lnTo>
                  <a:lnTo>
                    <a:pt x="287" y="1080"/>
                  </a:lnTo>
                  <a:lnTo>
                    <a:pt x="336" y="1155"/>
                  </a:lnTo>
                  <a:lnTo>
                    <a:pt x="385" y="1226"/>
                  </a:lnTo>
                  <a:lnTo>
                    <a:pt x="433" y="1291"/>
                  </a:lnTo>
                  <a:lnTo>
                    <a:pt x="479" y="1351"/>
                  </a:lnTo>
                  <a:lnTo>
                    <a:pt x="523" y="1403"/>
                  </a:lnTo>
                  <a:lnTo>
                    <a:pt x="563" y="1448"/>
                  </a:lnTo>
                  <a:lnTo>
                    <a:pt x="598" y="1484"/>
                  </a:lnTo>
                  <a:lnTo>
                    <a:pt x="629" y="1511"/>
                  </a:lnTo>
                  <a:lnTo>
                    <a:pt x="698" y="1555"/>
                  </a:lnTo>
                  <a:lnTo>
                    <a:pt x="769" y="1584"/>
                  </a:lnTo>
                  <a:lnTo>
                    <a:pt x="839" y="1596"/>
                  </a:lnTo>
                  <a:lnTo>
                    <a:pt x="907" y="1592"/>
                  </a:lnTo>
                  <a:lnTo>
                    <a:pt x="971" y="1571"/>
                  </a:lnTo>
                  <a:lnTo>
                    <a:pt x="1028" y="1534"/>
                  </a:lnTo>
                  <a:lnTo>
                    <a:pt x="1078" y="1481"/>
                  </a:lnTo>
                  <a:lnTo>
                    <a:pt x="1117" y="1412"/>
                  </a:lnTo>
                  <a:lnTo>
                    <a:pt x="1123" y="1379"/>
                  </a:lnTo>
                  <a:lnTo>
                    <a:pt x="1113" y="1340"/>
                  </a:lnTo>
                  <a:lnTo>
                    <a:pt x="1091" y="1294"/>
                  </a:lnTo>
                  <a:lnTo>
                    <a:pt x="1057" y="1244"/>
                  </a:lnTo>
                  <a:lnTo>
                    <a:pt x="1013" y="1189"/>
                  </a:lnTo>
                  <a:lnTo>
                    <a:pt x="961" y="1131"/>
                  </a:lnTo>
                  <a:lnTo>
                    <a:pt x="901" y="1070"/>
                  </a:lnTo>
                  <a:lnTo>
                    <a:pt x="835" y="1007"/>
                  </a:lnTo>
                  <a:lnTo>
                    <a:pt x="765" y="943"/>
                  </a:lnTo>
                  <a:lnTo>
                    <a:pt x="692" y="878"/>
                  </a:lnTo>
                  <a:lnTo>
                    <a:pt x="617" y="813"/>
                  </a:lnTo>
                  <a:lnTo>
                    <a:pt x="543" y="749"/>
                  </a:lnTo>
                  <a:lnTo>
                    <a:pt x="333" y="572"/>
                  </a:lnTo>
                  <a:lnTo>
                    <a:pt x="272" y="520"/>
                  </a:lnTo>
                  <a:lnTo>
                    <a:pt x="219" y="472"/>
                  </a:lnTo>
                  <a:lnTo>
                    <a:pt x="175" y="430"/>
                  </a:lnTo>
                  <a:lnTo>
                    <a:pt x="140" y="395"/>
                  </a:lnTo>
                  <a:lnTo>
                    <a:pt x="117" y="366"/>
                  </a:lnTo>
                  <a:lnTo>
                    <a:pt x="107" y="346"/>
                  </a:lnTo>
                  <a:lnTo>
                    <a:pt x="119" y="288"/>
                  </a:lnTo>
                  <a:lnTo>
                    <a:pt x="171" y="249"/>
                  </a:lnTo>
                  <a:lnTo>
                    <a:pt x="242" y="222"/>
                  </a:lnTo>
                  <a:lnTo>
                    <a:pt x="313" y="200"/>
                  </a:lnTo>
                  <a:lnTo>
                    <a:pt x="366" y="176"/>
                  </a:lnTo>
                  <a:lnTo>
                    <a:pt x="399" y="131"/>
                  </a:lnTo>
                  <a:lnTo>
                    <a:pt x="412" y="78"/>
                  </a:lnTo>
                  <a:lnTo>
                    <a:pt x="407" y="29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BC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1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805" y="1794040"/>
              <a:ext cx="139700" cy="20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47"/>
            <p:cNvGrpSpPr>
              <a:grpSpLocks/>
            </p:cNvGrpSpPr>
            <p:nvPr/>
          </p:nvGrpSpPr>
          <p:grpSpPr bwMode="auto">
            <a:xfrm>
              <a:off x="7468235" y="5263301"/>
              <a:ext cx="1014095" cy="659058"/>
              <a:chOff x="4857" y="14445"/>
              <a:chExt cx="1597" cy="1038"/>
            </a:xfrm>
          </p:grpSpPr>
          <p:sp>
            <p:nvSpPr>
              <p:cNvPr id="32" name="Freeform 148"/>
              <p:cNvSpPr>
                <a:spLocks/>
              </p:cNvSpPr>
              <p:nvPr/>
            </p:nvSpPr>
            <p:spPr bwMode="auto">
              <a:xfrm>
                <a:off x="4857" y="14445"/>
                <a:ext cx="1597" cy="1038"/>
              </a:xfrm>
              <a:custGeom>
                <a:avLst/>
                <a:gdLst>
                  <a:gd name="T0" fmla="*/ 602 w 1597"/>
                  <a:gd name="T1" fmla="*/ 1034 h 1038"/>
                  <a:gd name="T2" fmla="*/ 553 w 1597"/>
                  <a:gd name="T3" fmla="*/ 983 h 1038"/>
                  <a:gd name="T4" fmla="*/ 425 w 1597"/>
                  <a:gd name="T5" fmla="*/ 899 h 1038"/>
                  <a:gd name="T6" fmla="*/ 294 w 1597"/>
                  <a:gd name="T7" fmla="*/ 821 h 1038"/>
                  <a:gd name="T8" fmla="*/ 234 w 1597"/>
                  <a:gd name="T9" fmla="*/ 787 h 1038"/>
                  <a:gd name="T10" fmla="*/ 265 w 1597"/>
                  <a:gd name="T11" fmla="*/ 714 h 1038"/>
                  <a:gd name="T12" fmla="*/ 281 w 1597"/>
                  <a:gd name="T13" fmla="*/ 674 h 1038"/>
                  <a:gd name="T14" fmla="*/ 286 w 1597"/>
                  <a:gd name="T15" fmla="*/ 654 h 1038"/>
                  <a:gd name="T16" fmla="*/ 287 w 1597"/>
                  <a:gd name="T17" fmla="*/ 641 h 1038"/>
                  <a:gd name="T18" fmla="*/ 255 w 1597"/>
                  <a:gd name="T19" fmla="*/ 619 h 1038"/>
                  <a:gd name="T20" fmla="*/ 186 w 1597"/>
                  <a:gd name="T21" fmla="*/ 589 h 1038"/>
                  <a:gd name="T22" fmla="*/ 116 w 1597"/>
                  <a:gd name="T23" fmla="*/ 563 h 1038"/>
                  <a:gd name="T24" fmla="*/ 85 w 1597"/>
                  <a:gd name="T25" fmla="*/ 552 h 1038"/>
                  <a:gd name="T26" fmla="*/ 0 w 1597"/>
                  <a:gd name="T27" fmla="*/ 866 h 1038"/>
                  <a:gd name="T28" fmla="*/ 39 w 1597"/>
                  <a:gd name="T29" fmla="*/ 880 h 1038"/>
                  <a:gd name="T30" fmla="*/ 112 w 1597"/>
                  <a:gd name="T31" fmla="*/ 905 h 1038"/>
                  <a:gd name="T32" fmla="*/ 207 w 1597"/>
                  <a:gd name="T33" fmla="*/ 936 h 1038"/>
                  <a:gd name="T34" fmla="*/ 312 w 1597"/>
                  <a:gd name="T35" fmla="*/ 969 h 1038"/>
                  <a:gd name="T36" fmla="*/ 416 w 1597"/>
                  <a:gd name="T37" fmla="*/ 1000 h 1038"/>
                  <a:gd name="T38" fmla="*/ 507 w 1597"/>
                  <a:gd name="T39" fmla="*/ 1024 h 1038"/>
                  <a:gd name="T40" fmla="*/ 573 w 1597"/>
                  <a:gd name="T41" fmla="*/ 1037 h 1038"/>
                  <a:gd name="T42" fmla="*/ 602 w 1597"/>
                  <a:gd name="T43" fmla="*/ 1034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97" h="1038">
                    <a:moveTo>
                      <a:pt x="602" y="1034"/>
                    </a:moveTo>
                    <a:lnTo>
                      <a:pt x="553" y="983"/>
                    </a:lnTo>
                    <a:lnTo>
                      <a:pt x="425" y="899"/>
                    </a:lnTo>
                    <a:lnTo>
                      <a:pt x="294" y="821"/>
                    </a:lnTo>
                    <a:lnTo>
                      <a:pt x="234" y="787"/>
                    </a:lnTo>
                    <a:lnTo>
                      <a:pt x="265" y="714"/>
                    </a:lnTo>
                    <a:lnTo>
                      <a:pt x="281" y="674"/>
                    </a:lnTo>
                    <a:lnTo>
                      <a:pt x="286" y="654"/>
                    </a:lnTo>
                    <a:lnTo>
                      <a:pt x="287" y="641"/>
                    </a:lnTo>
                    <a:lnTo>
                      <a:pt x="255" y="619"/>
                    </a:lnTo>
                    <a:lnTo>
                      <a:pt x="186" y="589"/>
                    </a:lnTo>
                    <a:lnTo>
                      <a:pt x="116" y="563"/>
                    </a:lnTo>
                    <a:lnTo>
                      <a:pt x="85" y="552"/>
                    </a:lnTo>
                    <a:lnTo>
                      <a:pt x="0" y="866"/>
                    </a:lnTo>
                    <a:lnTo>
                      <a:pt x="39" y="880"/>
                    </a:lnTo>
                    <a:lnTo>
                      <a:pt x="112" y="905"/>
                    </a:lnTo>
                    <a:lnTo>
                      <a:pt x="207" y="936"/>
                    </a:lnTo>
                    <a:lnTo>
                      <a:pt x="312" y="969"/>
                    </a:lnTo>
                    <a:lnTo>
                      <a:pt x="416" y="1000"/>
                    </a:lnTo>
                    <a:lnTo>
                      <a:pt x="507" y="1024"/>
                    </a:lnTo>
                    <a:lnTo>
                      <a:pt x="573" y="1037"/>
                    </a:lnTo>
                    <a:lnTo>
                      <a:pt x="602" y="1034"/>
                    </a:lnTo>
                    <a:close/>
                  </a:path>
                </a:pathLst>
              </a:custGeom>
              <a:solidFill>
                <a:srgbClr val="383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49"/>
              <p:cNvSpPr>
                <a:spLocks/>
              </p:cNvSpPr>
              <p:nvPr/>
            </p:nvSpPr>
            <p:spPr bwMode="auto">
              <a:xfrm>
                <a:off x="4857" y="14445"/>
                <a:ext cx="1597" cy="1038"/>
              </a:xfrm>
              <a:custGeom>
                <a:avLst/>
                <a:gdLst>
                  <a:gd name="T0" fmla="*/ 1596 w 1597"/>
                  <a:gd name="T1" fmla="*/ 255 h 1038"/>
                  <a:gd name="T2" fmla="*/ 1531 w 1597"/>
                  <a:gd name="T3" fmla="*/ 226 h 1038"/>
                  <a:gd name="T4" fmla="*/ 1381 w 1597"/>
                  <a:gd name="T5" fmla="*/ 197 h 1038"/>
                  <a:gd name="T6" fmla="*/ 1231 w 1597"/>
                  <a:gd name="T7" fmla="*/ 174 h 1038"/>
                  <a:gd name="T8" fmla="*/ 1162 w 1597"/>
                  <a:gd name="T9" fmla="*/ 164 h 1038"/>
                  <a:gd name="T10" fmla="*/ 1163 w 1597"/>
                  <a:gd name="T11" fmla="*/ 85 h 1038"/>
                  <a:gd name="T12" fmla="*/ 1163 w 1597"/>
                  <a:gd name="T13" fmla="*/ 42 h 1038"/>
                  <a:gd name="T14" fmla="*/ 1161 w 1597"/>
                  <a:gd name="T15" fmla="*/ 22 h 1038"/>
                  <a:gd name="T16" fmla="*/ 1156 w 1597"/>
                  <a:gd name="T17" fmla="*/ 9 h 1038"/>
                  <a:gd name="T18" fmla="*/ 1119 w 1597"/>
                  <a:gd name="T19" fmla="*/ 1 h 1038"/>
                  <a:gd name="T20" fmla="*/ 1043 w 1597"/>
                  <a:gd name="T21" fmla="*/ 0 h 1038"/>
                  <a:gd name="T22" fmla="*/ 969 w 1597"/>
                  <a:gd name="T23" fmla="*/ 1 h 1038"/>
                  <a:gd name="T24" fmla="*/ 936 w 1597"/>
                  <a:gd name="T25" fmla="*/ 3 h 1038"/>
                  <a:gd name="T26" fmla="*/ 975 w 1597"/>
                  <a:gd name="T27" fmla="*/ 326 h 1038"/>
                  <a:gd name="T28" fmla="*/ 1016 w 1597"/>
                  <a:gd name="T29" fmla="*/ 324 h 1038"/>
                  <a:gd name="T30" fmla="*/ 1093 w 1597"/>
                  <a:gd name="T31" fmla="*/ 320 h 1038"/>
                  <a:gd name="T32" fmla="*/ 1193 w 1597"/>
                  <a:gd name="T33" fmla="*/ 313 h 1038"/>
                  <a:gd name="T34" fmla="*/ 1303 w 1597"/>
                  <a:gd name="T35" fmla="*/ 304 h 1038"/>
                  <a:gd name="T36" fmla="*/ 1411 w 1597"/>
                  <a:gd name="T37" fmla="*/ 293 h 1038"/>
                  <a:gd name="T38" fmla="*/ 1504 w 1597"/>
                  <a:gd name="T39" fmla="*/ 281 h 1038"/>
                  <a:gd name="T40" fmla="*/ 1570 w 1597"/>
                  <a:gd name="T41" fmla="*/ 268 h 1038"/>
                  <a:gd name="T42" fmla="*/ 1596 w 1597"/>
                  <a:gd name="T43" fmla="*/ 255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97" h="1038">
                    <a:moveTo>
                      <a:pt x="1596" y="255"/>
                    </a:moveTo>
                    <a:lnTo>
                      <a:pt x="1531" y="226"/>
                    </a:lnTo>
                    <a:lnTo>
                      <a:pt x="1381" y="197"/>
                    </a:lnTo>
                    <a:lnTo>
                      <a:pt x="1231" y="174"/>
                    </a:lnTo>
                    <a:lnTo>
                      <a:pt x="1162" y="164"/>
                    </a:lnTo>
                    <a:lnTo>
                      <a:pt x="1163" y="85"/>
                    </a:lnTo>
                    <a:lnTo>
                      <a:pt x="1163" y="42"/>
                    </a:lnTo>
                    <a:lnTo>
                      <a:pt x="1161" y="22"/>
                    </a:lnTo>
                    <a:lnTo>
                      <a:pt x="1156" y="9"/>
                    </a:lnTo>
                    <a:lnTo>
                      <a:pt x="1119" y="1"/>
                    </a:lnTo>
                    <a:lnTo>
                      <a:pt x="1043" y="0"/>
                    </a:lnTo>
                    <a:lnTo>
                      <a:pt x="969" y="1"/>
                    </a:lnTo>
                    <a:lnTo>
                      <a:pt x="936" y="3"/>
                    </a:lnTo>
                    <a:lnTo>
                      <a:pt x="975" y="326"/>
                    </a:lnTo>
                    <a:lnTo>
                      <a:pt x="1016" y="324"/>
                    </a:lnTo>
                    <a:lnTo>
                      <a:pt x="1093" y="320"/>
                    </a:lnTo>
                    <a:lnTo>
                      <a:pt x="1193" y="313"/>
                    </a:lnTo>
                    <a:lnTo>
                      <a:pt x="1303" y="304"/>
                    </a:lnTo>
                    <a:lnTo>
                      <a:pt x="1411" y="293"/>
                    </a:lnTo>
                    <a:lnTo>
                      <a:pt x="1504" y="281"/>
                    </a:lnTo>
                    <a:lnTo>
                      <a:pt x="1570" y="268"/>
                    </a:lnTo>
                    <a:lnTo>
                      <a:pt x="1596" y="255"/>
                    </a:lnTo>
                    <a:close/>
                  </a:path>
                </a:pathLst>
              </a:custGeom>
              <a:solidFill>
                <a:srgbClr val="383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Freeform 150"/>
            <p:cNvSpPr>
              <a:spLocks/>
            </p:cNvSpPr>
            <p:nvPr/>
          </p:nvSpPr>
          <p:spPr bwMode="auto">
            <a:xfrm>
              <a:off x="6005830" y="2420082"/>
              <a:ext cx="891540" cy="2094636"/>
            </a:xfrm>
            <a:custGeom>
              <a:avLst/>
              <a:gdLst>
                <a:gd name="T0" fmla="*/ 529 w 1404"/>
                <a:gd name="T1" fmla="*/ 0 h 3299"/>
                <a:gd name="T2" fmla="*/ 383 w 1404"/>
                <a:gd name="T3" fmla="*/ 9 h 3299"/>
                <a:gd name="T4" fmla="*/ 276 w 1404"/>
                <a:gd name="T5" fmla="*/ 52 h 3299"/>
                <a:gd name="T6" fmla="*/ 149 w 1404"/>
                <a:gd name="T7" fmla="*/ 142 h 3299"/>
                <a:gd name="T8" fmla="*/ 39 w 1404"/>
                <a:gd name="T9" fmla="*/ 701 h 3299"/>
                <a:gd name="T10" fmla="*/ 0 w 1404"/>
                <a:gd name="T11" fmla="*/ 1779 h 3299"/>
                <a:gd name="T12" fmla="*/ 0 w 1404"/>
                <a:gd name="T13" fmla="*/ 2827 h 3299"/>
                <a:gd name="T14" fmla="*/ 6 w 1404"/>
                <a:gd name="T15" fmla="*/ 3298 h 3299"/>
                <a:gd name="T16" fmla="*/ 1344 w 1404"/>
                <a:gd name="T17" fmla="*/ 2987 h 3299"/>
                <a:gd name="T18" fmla="*/ 1394 w 1404"/>
                <a:gd name="T19" fmla="*/ 1385 h 3299"/>
                <a:gd name="T20" fmla="*/ 1403 w 1404"/>
                <a:gd name="T21" fmla="*/ 551 h 3299"/>
                <a:gd name="T22" fmla="*/ 1362 w 1404"/>
                <a:gd name="T23" fmla="*/ 214 h 3299"/>
                <a:gd name="T24" fmla="*/ 1266 w 1404"/>
                <a:gd name="T25" fmla="*/ 103 h 3299"/>
                <a:gd name="T26" fmla="*/ 1118 w 1404"/>
                <a:gd name="T27" fmla="*/ 39 h 3299"/>
                <a:gd name="T28" fmla="*/ 956 w 1404"/>
                <a:gd name="T29" fmla="*/ 14 h 3299"/>
                <a:gd name="T30" fmla="*/ 826 w 1404"/>
                <a:gd name="T31" fmla="*/ 10 h 3299"/>
                <a:gd name="T32" fmla="*/ 773 w 1404"/>
                <a:gd name="T33" fmla="*/ 12 h 3299"/>
                <a:gd name="T34" fmla="*/ 529 w 1404"/>
                <a:gd name="T35" fmla="*/ 0 h 3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4" h="3299">
                  <a:moveTo>
                    <a:pt x="529" y="0"/>
                  </a:moveTo>
                  <a:lnTo>
                    <a:pt x="383" y="9"/>
                  </a:lnTo>
                  <a:lnTo>
                    <a:pt x="276" y="52"/>
                  </a:lnTo>
                  <a:lnTo>
                    <a:pt x="149" y="142"/>
                  </a:lnTo>
                  <a:lnTo>
                    <a:pt x="39" y="701"/>
                  </a:lnTo>
                  <a:lnTo>
                    <a:pt x="0" y="1779"/>
                  </a:lnTo>
                  <a:lnTo>
                    <a:pt x="0" y="2827"/>
                  </a:lnTo>
                  <a:lnTo>
                    <a:pt x="6" y="3298"/>
                  </a:lnTo>
                  <a:lnTo>
                    <a:pt x="1344" y="2987"/>
                  </a:lnTo>
                  <a:lnTo>
                    <a:pt x="1394" y="1385"/>
                  </a:lnTo>
                  <a:lnTo>
                    <a:pt x="1403" y="551"/>
                  </a:lnTo>
                  <a:lnTo>
                    <a:pt x="1362" y="214"/>
                  </a:lnTo>
                  <a:lnTo>
                    <a:pt x="1266" y="103"/>
                  </a:lnTo>
                  <a:lnTo>
                    <a:pt x="1118" y="39"/>
                  </a:lnTo>
                  <a:lnTo>
                    <a:pt x="956" y="14"/>
                  </a:lnTo>
                  <a:lnTo>
                    <a:pt x="826" y="10"/>
                  </a:lnTo>
                  <a:lnTo>
                    <a:pt x="773" y="1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605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1"/>
            <p:cNvSpPr>
              <a:spLocks/>
            </p:cNvSpPr>
            <p:nvPr/>
          </p:nvSpPr>
          <p:spPr bwMode="auto">
            <a:xfrm>
              <a:off x="6010275" y="3331842"/>
              <a:ext cx="2222500" cy="2403212"/>
            </a:xfrm>
            <a:custGeom>
              <a:avLst/>
              <a:gdLst>
                <a:gd name="T0" fmla="*/ 2013 w 3500"/>
                <a:gd name="T1" fmla="*/ 0 h 3785"/>
                <a:gd name="T2" fmla="*/ 1280 w 3500"/>
                <a:gd name="T3" fmla="*/ 442 h 3785"/>
                <a:gd name="T4" fmla="*/ 0 w 3500"/>
                <a:gd name="T5" fmla="*/ 1459 h 3785"/>
                <a:gd name="T6" fmla="*/ 0 w 3500"/>
                <a:gd name="T7" fmla="*/ 1862 h 3785"/>
                <a:gd name="T8" fmla="*/ 270 w 3500"/>
                <a:gd name="T9" fmla="*/ 1864 h 3785"/>
                <a:gd name="T10" fmla="*/ 898 w 3500"/>
                <a:gd name="T11" fmla="*/ 1867 h 3785"/>
                <a:gd name="T12" fmla="*/ 1608 w 3500"/>
                <a:gd name="T13" fmla="*/ 1867 h 3785"/>
                <a:gd name="T14" fmla="*/ 2123 w 3500"/>
                <a:gd name="T15" fmla="*/ 1862 h 3785"/>
                <a:gd name="T16" fmla="*/ 2371 w 3500"/>
                <a:gd name="T17" fmla="*/ 1885 h 3785"/>
                <a:gd name="T18" fmla="*/ 2473 w 3500"/>
                <a:gd name="T19" fmla="*/ 2093 h 3785"/>
                <a:gd name="T20" fmla="*/ 2447 w 3500"/>
                <a:gd name="T21" fmla="*/ 2666 h 3785"/>
                <a:gd name="T22" fmla="*/ 2311 w 3500"/>
                <a:gd name="T23" fmla="*/ 3784 h 3785"/>
                <a:gd name="T24" fmla="*/ 2623 w 3500"/>
                <a:gd name="T25" fmla="*/ 3784 h 3785"/>
                <a:gd name="T26" fmla="*/ 2679 w 3500"/>
                <a:gd name="T27" fmla="*/ 3484 h 3785"/>
                <a:gd name="T28" fmla="*/ 2781 w 3500"/>
                <a:gd name="T29" fmla="*/ 2805 h 3785"/>
                <a:gd name="T30" fmla="*/ 2826 w 3500"/>
                <a:gd name="T31" fmla="*/ 2072 h 3785"/>
                <a:gd name="T32" fmla="*/ 2714 w 3500"/>
                <a:gd name="T33" fmla="*/ 1615 h 3785"/>
                <a:gd name="T34" fmla="*/ 2454 w 3500"/>
                <a:gd name="T35" fmla="*/ 1385 h 3785"/>
                <a:gd name="T36" fmla="*/ 2242 w 3500"/>
                <a:gd name="T37" fmla="*/ 1283 h 3785"/>
                <a:gd name="T38" fmla="*/ 1965 w 3500"/>
                <a:gd name="T39" fmla="*/ 1286 h 3785"/>
                <a:gd name="T40" fmla="*/ 1510 w 3500"/>
                <a:gd name="T41" fmla="*/ 1372 h 3785"/>
                <a:gd name="T42" fmla="*/ 1600 w 3500"/>
                <a:gd name="T43" fmla="*/ 1276 h 3785"/>
                <a:gd name="T44" fmla="*/ 1837 w 3500"/>
                <a:gd name="T45" fmla="*/ 1073 h 3785"/>
                <a:gd name="T46" fmla="*/ 2170 w 3500"/>
                <a:gd name="T47" fmla="*/ 892 h 3785"/>
                <a:gd name="T48" fmla="*/ 2545 w 3500"/>
                <a:gd name="T49" fmla="*/ 862 h 3785"/>
                <a:gd name="T50" fmla="*/ 2840 w 3500"/>
                <a:gd name="T51" fmla="*/ 963 h 3785"/>
                <a:gd name="T52" fmla="*/ 3003 w 3500"/>
                <a:gd name="T53" fmla="*/ 1237 h 3785"/>
                <a:gd name="T54" fmla="*/ 3093 w 3500"/>
                <a:gd name="T55" fmla="*/ 1897 h 3785"/>
                <a:gd name="T56" fmla="*/ 3168 w 3500"/>
                <a:gd name="T57" fmla="*/ 3160 h 3785"/>
                <a:gd name="T58" fmla="*/ 3480 w 3500"/>
                <a:gd name="T59" fmla="*/ 3160 h 3785"/>
                <a:gd name="T60" fmla="*/ 3499 w 3500"/>
                <a:gd name="T61" fmla="*/ 2848 h 3785"/>
                <a:gd name="T62" fmla="*/ 3485 w 3500"/>
                <a:gd name="T63" fmla="*/ 2102 h 3785"/>
                <a:gd name="T64" fmla="*/ 3332 w 3500"/>
                <a:gd name="T65" fmla="*/ 1210 h 3785"/>
                <a:gd name="T66" fmla="*/ 2935 w 3500"/>
                <a:gd name="T67" fmla="*/ 459 h 3785"/>
                <a:gd name="T68" fmla="*/ 2472 w 3500"/>
                <a:gd name="T69" fmla="*/ 36 h 3785"/>
                <a:gd name="T70" fmla="*/ 2013 w 3500"/>
                <a:gd name="T71" fmla="*/ 0 h 3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0" h="3785">
                  <a:moveTo>
                    <a:pt x="2013" y="0"/>
                  </a:moveTo>
                  <a:lnTo>
                    <a:pt x="1280" y="442"/>
                  </a:lnTo>
                  <a:lnTo>
                    <a:pt x="0" y="1459"/>
                  </a:lnTo>
                  <a:lnTo>
                    <a:pt x="0" y="1862"/>
                  </a:lnTo>
                  <a:lnTo>
                    <a:pt x="270" y="1864"/>
                  </a:lnTo>
                  <a:lnTo>
                    <a:pt x="898" y="1867"/>
                  </a:lnTo>
                  <a:lnTo>
                    <a:pt x="1608" y="1867"/>
                  </a:lnTo>
                  <a:lnTo>
                    <a:pt x="2123" y="1862"/>
                  </a:lnTo>
                  <a:lnTo>
                    <a:pt x="2371" y="1885"/>
                  </a:lnTo>
                  <a:lnTo>
                    <a:pt x="2473" y="2093"/>
                  </a:lnTo>
                  <a:lnTo>
                    <a:pt x="2447" y="2666"/>
                  </a:lnTo>
                  <a:lnTo>
                    <a:pt x="2311" y="3784"/>
                  </a:lnTo>
                  <a:lnTo>
                    <a:pt x="2623" y="3784"/>
                  </a:lnTo>
                  <a:lnTo>
                    <a:pt x="2679" y="3484"/>
                  </a:lnTo>
                  <a:lnTo>
                    <a:pt x="2781" y="2805"/>
                  </a:lnTo>
                  <a:lnTo>
                    <a:pt x="2826" y="2072"/>
                  </a:lnTo>
                  <a:lnTo>
                    <a:pt x="2714" y="1615"/>
                  </a:lnTo>
                  <a:lnTo>
                    <a:pt x="2454" y="1385"/>
                  </a:lnTo>
                  <a:lnTo>
                    <a:pt x="2242" y="1283"/>
                  </a:lnTo>
                  <a:lnTo>
                    <a:pt x="1965" y="1286"/>
                  </a:lnTo>
                  <a:lnTo>
                    <a:pt x="1510" y="1372"/>
                  </a:lnTo>
                  <a:lnTo>
                    <a:pt x="1600" y="1276"/>
                  </a:lnTo>
                  <a:lnTo>
                    <a:pt x="1837" y="1073"/>
                  </a:lnTo>
                  <a:lnTo>
                    <a:pt x="2170" y="892"/>
                  </a:lnTo>
                  <a:lnTo>
                    <a:pt x="2545" y="862"/>
                  </a:lnTo>
                  <a:lnTo>
                    <a:pt x="2840" y="963"/>
                  </a:lnTo>
                  <a:lnTo>
                    <a:pt x="3003" y="1237"/>
                  </a:lnTo>
                  <a:lnTo>
                    <a:pt x="3093" y="1897"/>
                  </a:lnTo>
                  <a:lnTo>
                    <a:pt x="3168" y="3160"/>
                  </a:lnTo>
                  <a:lnTo>
                    <a:pt x="3480" y="3160"/>
                  </a:lnTo>
                  <a:lnTo>
                    <a:pt x="3499" y="2848"/>
                  </a:lnTo>
                  <a:lnTo>
                    <a:pt x="3485" y="2102"/>
                  </a:lnTo>
                  <a:lnTo>
                    <a:pt x="3332" y="1210"/>
                  </a:lnTo>
                  <a:lnTo>
                    <a:pt x="2935" y="459"/>
                  </a:lnTo>
                  <a:lnTo>
                    <a:pt x="2472" y="36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EF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2"/>
            <p:cNvSpPr>
              <a:spLocks/>
            </p:cNvSpPr>
            <p:nvPr/>
          </p:nvSpPr>
          <p:spPr bwMode="auto">
            <a:xfrm>
              <a:off x="5276215" y="2119760"/>
              <a:ext cx="3463925" cy="2597501"/>
            </a:xfrm>
            <a:custGeom>
              <a:avLst/>
              <a:gdLst>
                <a:gd name="T0" fmla="*/ 5454 w 5455"/>
                <a:gd name="T1" fmla="*/ 0 h 4091"/>
                <a:gd name="T2" fmla="*/ 4221 w 5455"/>
                <a:gd name="T3" fmla="*/ 345 h 4091"/>
                <a:gd name="T4" fmla="*/ 0 w 5455"/>
                <a:gd name="T5" fmla="*/ 3441 h 4091"/>
                <a:gd name="T6" fmla="*/ 337 w 5455"/>
                <a:gd name="T7" fmla="*/ 4090 h 4091"/>
                <a:gd name="T8" fmla="*/ 4623 w 5455"/>
                <a:gd name="T9" fmla="*/ 974 h 4091"/>
                <a:gd name="T10" fmla="*/ 5454 w 5455"/>
                <a:gd name="T11" fmla="*/ 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55" h="4091">
                  <a:moveTo>
                    <a:pt x="5454" y="0"/>
                  </a:moveTo>
                  <a:lnTo>
                    <a:pt x="4221" y="345"/>
                  </a:lnTo>
                  <a:lnTo>
                    <a:pt x="0" y="3441"/>
                  </a:lnTo>
                  <a:lnTo>
                    <a:pt x="337" y="4090"/>
                  </a:lnTo>
                  <a:lnTo>
                    <a:pt x="4623" y="974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rgbClr val="F9B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3"/>
            <p:cNvSpPr>
              <a:spLocks/>
            </p:cNvSpPr>
            <p:nvPr/>
          </p:nvSpPr>
          <p:spPr bwMode="auto">
            <a:xfrm>
              <a:off x="5276215" y="2339446"/>
              <a:ext cx="2936240" cy="2414006"/>
            </a:xfrm>
            <a:custGeom>
              <a:avLst/>
              <a:gdLst>
                <a:gd name="T0" fmla="*/ 4221 w 4624"/>
                <a:gd name="T1" fmla="*/ 0 h 3802"/>
                <a:gd name="T2" fmla="*/ 0 w 4624"/>
                <a:gd name="T3" fmla="*/ 3095 h 3802"/>
                <a:gd name="T4" fmla="*/ 341 w 4624"/>
                <a:gd name="T5" fmla="*/ 3801 h 3802"/>
                <a:gd name="T6" fmla="*/ 4623 w 4624"/>
                <a:gd name="T7" fmla="*/ 628 h 3802"/>
                <a:gd name="T8" fmla="*/ 4336 w 4624"/>
                <a:gd name="T9" fmla="*/ 608 h 3802"/>
                <a:gd name="T10" fmla="*/ 4388 w 4624"/>
                <a:gd name="T11" fmla="*/ 353 h 3802"/>
                <a:gd name="T12" fmla="*/ 4056 w 4624"/>
                <a:gd name="T13" fmla="*/ 328 h 3802"/>
                <a:gd name="T14" fmla="*/ 4221 w 4624"/>
                <a:gd name="T15" fmla="*/ 0 h 3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24" h="3802">
                  <a:moveTo>
                    <a:pt x="4221" y="0"/>
                  </a:moveTo>
                  <a:lnTo>
                    <a:pt x="0" y="3095"/>
                  </a:lnTo>
                  <a:lnTo>
                    <a:pt x="341" y="3801"/>
                  </a:lnTo>
                  <a:lnTo>
                    <a:pt x="4623" y="628"/>
                  </a:lnTo>
                  <a:lnTo>
                    <a:pt x="4336" y="608"/>
                  </a:lnTo>
                  <a:lnTo>
                    <a:pt x="4388" y="353"/>
                  </a:lnTo>
                  <a:lnTo>
                    <a:pt x="4056" y="328"/>
                  </a:lnTo>
                  <a:lnTo>
                    <a:pt x="4221" y="0"/>
                  </a:lnTo>
                  <a:close/>
                </a:path>
              </a:pathLst>
            </a:custGeom>
            <a:solidFill>
              <a:srgbClr val="F9B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4"/>
            <p:cNvSpPr>
              <a:spLocks/>
            </p:cNvSpPr>
            <p:nvPr/>
          </p:nvSpPr>
          <p:spPr bwMode="auto">
            <a:xfrm>
              <a:off x="8307705" y="2119760"/>
              <a:ext cx="432435" cy="325719"/>
            </a:xfrm>
            <a:custGeom>
              <a:avLst/>
              <a:gdLst>
                <a:gd name="T0" fmla="*/ 680 w 681"/>
                <a:gd name="T1" fmla="*/ 0 h 513"/>
                <a:gd name="T2" fmla="*/ 0 w 681"/>
                <a:gd name="T3" fmla="*/ 190 h 513"/>
                <a:gd name="T4" fmla="*/ 242 w 681"/>
                <a:gd name="T5" fmla="*/ 512 h 513"/>
                <a:gd name="T6" fmla="*/ 680 w 681"/>
                <a:gd name="T7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" h="513">
                  <a:moveTo>
                    <a:pt x="680" y="0"/>
                  </a:moveTo>
                  <a:lnTo>
                    <a:pt x="0" y="190"/>
                  </a:lnTo>
                  <a:lnTo>
                    <a:pt x="242" y="512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383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55"/>
            <p:cNvSpPr>
              <a:spLocks/>
            </p:cNvSpPr>
            <p:nvPr/>
          </p:nvSpPr>
          <p:spPr bwMode="auto">
            <a:xfrm>
              <a:off x="5770245" y="2510242"/>
              <a:ext cx="1065530" cy="1366371"/>
            </a:xfrm>
            <a:custGeom>
              <a:avLst/>
              <a:gdLst>
                <a:gd name="T0" fmla="*/ 582 w 1678"/>
                <a:gd name="T1" fmla="*/ 0 h 2152"/>
                <a:gd name="T2" fmla="*/ 265 w 1678"/>
                <a:gd name="T3" fmla="*/ 118 h 2152"/>
                <a:gd name="T4" fmla="*/ 104 w 1678"/>
                <a:gd name="T5" fmla="*/ 270 h 2152"/>
                <a:gd name="T6" fmla="*/ 49 w 1678"/>
                <a:gd name="T7" fmla="*/ 555 h 2152"/>
                <a:gd name="T8" fmla="*/ 50 w 1678"/>
                <a:gd name="T9" fmla="*/ 1075 h 2152"/>
                <a:gd name="T10" fmla="*/ 0 w 1678"/>
                <a:gd name="T11" fmla="*/ 1692 h 2152"/>
                <a:gd name="T12" fmla="*/ 0 w 1678"/>
                <a:gd name="T13" fmla="*/ 2010 h 2152"/>
                <a:gd name="T14" fmla="*/ 63 w 1678"/>
                <a:gd name="T15" fmla="*/ 2129 h 2152"/>
                <a:gd name="T16" fmla="*/ 204 w 1678"/>
                <a:gd name="T17" fmla="*/ 2151 h 2152"/>
                <a:gd name="T18" fmla="*/ 257 w 1678"/>
                <a:gd name="T19" fmla="*/ 2147 h 2152"/>
                <a:gd name="T20" fmla="*/ 322 w 1678"/>
                <a:gd name="T21" fmla="*/ 2134 h 2152"/>
                <a:gd name="T22" fmla="*/ 397 w 1678"/>
                <a:gd name="T23" fmla="*/ 2112 h 2152"/>
                <a:gd name="T24" fmla="*/ 480 w 1678"/>
                <a:gd name="T25" fmla="*/ 2084 h 2152"/>
                <a:gd name="T26" fmla="*/ 570 w 1678"/>
                <a:gd name="T27" fmla="*/ 2049 h 2152"/>
                <a:gd name="T28" fmla="*/ 663 w 1678"/>
                <a:gd name="T29" fmla="*/ 2011 h 2152"/>
                <a:gd name="T30" fmla="*/ 759 w 1678"/>
                <a:gd name="T31" fmla="*/ 1969 h 2152"/>
                <a:gd name="T32" fmla="*/ 854 w 1678"/>
                <a:gd name="T33" fmla="*/ 1926 h 2152"/>
                <a:gd name="T34" fmla="*/ 948 w 1678"/>
                <a:gd name="T35" fmla="*/ 1882 h 2152"/>
                <a:gd name="T36" fmla="*/ 1263 w 1678"/>
                <a:gd name="T37" fmla="*/ 1732 h 2152"/>
                <a:gd name="T38" fmla="*/ 1317 w 1678"/>
                <a:gd name="T39" fmla="*/ 1707 h 2152"/>
                <a:gd name="T40" fmla="*/ 1357 w 1678"/>
                <a:gd name="T41" fmla="*/ 1690 h 2152"/>
                <a:gd name="T42" fmla="*/ 1381 w 1678"/>
                <a:gd name="T43" fmla="*/ 1682 h 2152"/>
                <a:gd name="T44" fmla="*/ 1483 w 1678"/>
                <a:gd name="T45" fmla="*/ 1683 h 2152"/>
                <a:gd name="T46" fmla="*/ 1574 w 1678"/>
                <a:gd name="T47" fmla="*/ 1710 h 2152"/>
                <a:gd name="T48" fmla="*/ 1642 w 1678"/>
                <a:gd name="T49" fmla="*/ 1738 h 2152"/>
                <a:gd name="T50" fmla="*/ 1675 w 1678"/>
                <a:gd name="T51" fmla="*/ 1747 h 2152"/>
                <a:gd name="T52" fmla="*/ 1677 w 1678"/>
                <a:gd name="T53" fmla="*/ 1728 h 2152"/>
                <a:gd name="T54" fmla="*/ 1666 w 1678"/>
                <a:gd name="T55" fmla="*/ 1690 h 2152"/>
                <a:gd name="T56" fmla="*/ 1635 w 1678"/>
                <a:gd name="T57" fmla="*/ 1641 h 2152"/>
                <a:gd name="T58" fmla="*/ 1578 w 1678"/>
                <a:gd name="T59" fmla="*/ 1589 h 2152"/>
                <a:gd name="T60" fmla="*/ 1489 w 1678"/>
                <a:gd name="T61" fmla="*/ 1543 h 2152"/>
                <a:gd name="T62" fmla="*/ 1362 w 1678"/>
                <a:gd name="T63" fmla="*/ 1511 h 2152"/>
                <a:gd name="T64" fmla="*/ 1299 w 1678"/>
                <a:gd name="T65" fmla="*/ 1508 h 2152"/>
                <a:gd name="T66" fmla="*/ 1225 w 1678"/>
                <a:gd name="T67" fmla="*/ 1513 h 2152"/>
                <a:gd name="T68" fmla="*/ 1142 w 1678"/>
                <a:gd name="T69" fmla="*/ 1526 h 2152"/>
                <a:gd name="T70" fmla="*/ 1053 w 1678"/>
                <a:gd name="T71" fmla="*/ 1543 h 2152"/>
                <a:gd name="T72" fmla="*/ 961 w 1678"/>
                <a:gd name="T73" fmla="*/ 1564 h 2152"/>
                <a:gd name="T74" fmla="*/ 778 w 1678"/>
                <a:gd name="T75" fmla="*/ 1608 h 2152"/>
                <a:gd name="T76" fmla="*/ 692 w 1678"/>
                <a:gd name="T77" fmla="*/ 1627 h 2152"/>
                <a:gd name="T78" fmla="*/ 614 w 1678"/>
                <a:gd name="T79" fmla="*/ 1643 h 2152"/>
                <a:gd name="T80" fmla="*/ 546 w 1678"/>
                <a:gd name="T81" fmla="*/ 1653 h 2152"/>
                <a:gd name="T82" fmla="*/ 490 w 1678"/>
                <a:gd name="T83" fmla="*/ 1656 h 2152"/>
                <a:gd name="T84" fmla="*/ 451 w 1678"/>
                <a:gd name="T85" fmla="*/ 1649 h 2152"/>
                <a:gd name="T86" fmla="*/ 430 w 1678"/>
                <a:gd name="T87" fmla="*/ 1631 h 2152"/>
                <a:gd name="T88" fmla="*/ 433 w 1678"/>
                <a:gd name="T89" fmla="*/ 1332 h 2152"/>
                <a:gd name="T90" fmla="*/ 488 w 1678"/>
                <a:gd name="T91" fmla="*/ 776 h 2152"/>
                <a:gd name="T92" fmla="*/ 551 w 1678"/>
                <a:gd name="T93" fmla="*/ 240 h 2152"/>
                <a:gd name="T94" fmla="*/ 582 w 1678"/>
                <a:gd name="T95" fmla="*/ 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8" h="2152">
                  <a:moveTo>
                    <a:pt x="582" y="0"/>
                  </a:moveTo>
                  <a:lnTo>
                    <a:pt x="265" y="118"/>
                  </a:lnTo>
                  <a:lnTo>
                    <a:pt x="104" y="270"/>
                  </a:lnTo>
                  <a:lnTo>
                    <a:pt x="49" y="555"/>
                  </a:lnTo>
                  <a:lnTo>
                    <a:pt x="50" y="1075"/>
                  </a:lnTo>
                  <a:lnTo>
                    <a:pt x="0" y="1692"/>
                  </a:lnTo>
                  <a:lnTo>
                    <a:pt x="0" y="2010"/>
                  </a:lnTo>
                  <a:lnTo>
                    <a:pt x="63" y="2129"/>
                  </a:lnTo>
                  <a:lnTo>
                    <a:pt x="204" y="2151"/>
                  </a:lnTo>
                  <a:lnTo>
                    <a:pt x="257" y="2147"/>
                  </a:lnTo>
                  <a:lnTo>
                    <a:pt x="322" y="2134"/>
                  </a:lnTo>
                  <a:lnTo>
                    <a:pt x="397" y="2112"/>
                  </a:lnTo>
                  <a:lnTo>
                    <a:pt x="480" y="2084"/>
                  </a:lnTo>
                  <a:lnTo>
                    <a:pt x="570" y="2049"/>
                  </a:lnTo>
                  <a:lnTo>
                    <a:pt x="663" y="2011"/>
                  </a:lnTo>
                  <a:lnTo>
                    <a:pt x="759" y="1969"/>
                  </a:lnTo>
                  <a:lnTo>
                    <a:pt x="854" y="1926"/>
                  </a:lnTo>
                  <a:lnTo>
                    <a:pt x="948" y="1882"/>
                  </a:lnTo>
                  <a:lnTo>
                    <a:pt x="1263" y="1732"/>
                  </a:lnTo>
                  <a:lnTo>
                    <a:pt x="1317" y="1707"/>
                  </a:lnTo>
                  <a:lnTo>
                    <a:pt x="1357" y="1690"/>
                  </a:lnTo>
                  <a:lnTo>
                    <a:pt x="1381" y="1682"/>
                  </a:lnTo>
                  <a:lnTo>
                    <a:pt x="1483" y="1683"/>
                  </a:lnTo>
                  <a:lnTo>
                    <a:pt x="1574" y="1710"/>
                  </a:lnTo>
                  <a:lnTo>
                    <a:pt x="1642" y="1738"/>
                  </a:lnTo>
                  <a:lnTo>
                    <a:pt x="1675" y="1747"/>
                  </a:lnTo>
                  <a:lnTo>
                    <a:pt x="1677" y="1728"/>
                  </a:lnTo>
                  <a:lnTo>
                    <a:pt x="1666" y="1690"/>
                  </a:lnTo>
                  <a:lnTo>
                    <a:pt x="1635" y="1641"/>
                  </a:lnTo>
                  <a:lnTo>
                    <a:pt x="1578" y="1589"/>
                  </a:lnTo>
                  <a:lnTo>
                    <a:pt x="1489" y="1543"/>
                  </a:lnTo>
                  <a:lnTo>
                    <a:pt x="1362" y="1511"/>
                  </a:lnTo>
                  <a:lnTo>
                    <a:pt x="1299" y="1508"/>
                  </a:lnTo>
                  <a:lnTo>
                    <a:pt x="1225" y="1513"/>
                  </a:lnTo>
                  <a:lnTo>
                    <a:pt x="1142" y="1526"/>
                  </a:lnTo>
                  <a:lnTo>
                    <a:pt x="1053" y="1543"/>
                  </a:lnTo>
                  <a:lnTo>
                    <a:pt x="961" y="1564"/>
                  </a:lnTo>
                  <a:lnTo>
                    <a:pt x="778" y="1608"/>
                  </a:lnTo>
                  <a:lnTo>
                    <a:pt x="692" y="1627"/>
                  </a:lnTo>
                  <a:lnTo>
                    <a:pt x="614" y="1643"/>
                  </a:lnTo>
                  <a:lnTo>
                    <a:pt x="546" y="1653"/>
                  </a:lnTo>
                  <a:lnTo>
                    <a:pt x="490" y="1656"/>
                  </a:lnTo>
                  <a:lnTo>
                    <a:pt x="451" y="1649"/>
                  </a:lnTo>
                  <a:lnTo>
                    <a:pt x="430" y="1631"/>
                  </a:lnTo>
                  <a:lnTo>
                    <a:pt x="433" y="1332"/>
                  </a:lnTo>
                  <a:lnTo>
                    <a:pt x="488" y="776"/>
                  </a:lnTo>
                  <a:lnTo>
                    <a:pt x="551" y="24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BC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6"/>
            <p:cNvSpPr>
              <a:spLocks/>
            </p:cNvSpPr>
            <p:nvPr/>
          </p:nvSpPr>
          <p:spPr bwMode="auto">
            <a:xfrm>
              <a:off x="5709285" y="2440400"/>
              <a:ext cx="579120" cy="780965"/>
            </a:xfrm>
            <a:custGeom>
              <a:avLst/>
              <a:gdLst>
                <a:gd name="T0" fmla="*/ 911 w 912"/>
                <a:gd name="T1" fmla="*/ 0 h 1230"/>
                <a:gd name="T2" fmla="*/ 507 w 912"/>
                <a:gd name="T3" fmla="*/ 20 h 1230"/>
                <a:gd name="T4" fmla="*/ 278 w 912"/>
                <a:gd name="T5" fmla="*/ 134 h 1230"/>
                <a:gd name="T6" fmla="*/ 137 w 912"/>
                <a:gd name="T7" fmla="*/ 439 h 1230"/>
                <a:gd name="T8" fmla="*/ 0 w 912"/>
                <a:gd name="T9" fmla="*/ 1032 h 1230"/>
                <a:gd name="T10" fmla="*/ 303 w 912"/>
                <a:gd name="T11" fmla="*/ 1166 h 1230"/>
                <a:gd name="T12" fmla="*/ 465 w 912"/>
                <a:gd name="T13" fmla="*/ 1227 h 1230"/>
                <a:gd name="T14" fmla="*/ 544 w 912"/>
                <a:gd name="T15" fmla="*/ 1229 h 1230"/>
                <a:gd name="T16" fmla="*/ 595 w 912"/>
                <a:gd name="T17" fmla="*/ 1186 h 1230"/>
                <a:gd name="T18" fmla="*/ 675 w 912"/>
                <a:gd name="T19" fmla="*/ 966 h 1230"/>
                <a:gd name="T20" fmla="*/ 780 w 912"/>
                <a:gd name="T21" fmla="*/ 562 h 1230"/>
                <a:gd name="T22" fmla="*/ 871 w 912"/>
                <a:gd name="T23" fmla="*/ 173 h 1230"/>
                <a:gd name="T24" fmla="*/ 911 w 912"/>
                <a:gd name="T25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2" h="1230">
                  <a:moveTo>
                    <a:pt x="911" y="0"/>
                  </a:moveTo>
                  <a:lnTo>
                    <a:pt x="507" y="20"/>
                  </a:lnTo>
                  <a:lnTo>
                    <a:pt x="278" y="134"/>
                  </a:lnTo>
                  <a:lnTo>
                    <a:pt x="137" y="439"/>
                  </a:lnTo>
                  <a:lnTo>
                    <a:pt x="0" y="1032"/>
                  </a:lnTo>
                  <a:lnTo>
                    <a:pt x="303" y="1166"/>
                  </a:lnTo>
                  <a:lnTo>
                    <a:pt x="465" y="1227"/>
                  </a:lnTo>
                  <a:lnTo>
                    <a:pt x="544" y="1229"/>
                  </a:lnTo>
                  <a:lnTo>
                    <a:pt x="595" y="1186"/>
                  </a:lnTo>
                  <a:lnTo>
                    <a:pt x="675" y="966"/>
                  </a:lnTo>
                  <a:lnTo>
                    <a:pt x="780" y="562"/>
                  </a:lnTo>
                  <a:lnTo>
                    <a:pt x="871" y="173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605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grpSp>
          <p:nvGrpSpPr>
            <p:cNvPr id="22" name="Group 157"/>
            <p:cNvGrpSpPr>
              <a:grpSpLocks/>
            </p:cNvGrpSpPr>
            <p:nvPr/>
          </p:nvGrpSpPr>
          <p:grpSpPr bwMode="auto">
            <a:xfrm>
              <a:off x="6343650" y="1531179"/>
              <a:ext cx="568960" cy="1000016"/>
              <a:chOff x="3086" y="8567"/>
              <a:chExt cx="896" cy="1575"/>
            </a:xfrm>
          </p:grpSpPr>
          <p:sp>
            <p:nvSpPr>
              <p:cNvPr id="29" name="Freeform 158"/>
              <p:cNvSpPr>
                <a:spLocks/>
              </p:cNvSpPr>
              <p:nvPr/>
            </p:nvSpPr>
            <p:spPr bwMode="auto">
              <a:xfrm>
                <a:off x="3086" y="8567"/>
                <a:ext cx="896" cy="1575"/>
              </a:xfrm>
              <a:custGeom>
                <a:avLst/>
                <a:gdLst>
                  <a:gd name="T0" fmla="*/ 452 w 896"/>
                  <a:gd name="T1" fmla="*/ 0 h 1575"/>
                  <a:gd name="T2" fmla="*/ 385 w 896"/>
                  <a:gd name="T3" fmla="*/ 2 h 1575"/>
                  <a:gd name="T4" fmla="*/ 322 w 896"/>
                  <a:gd name="T5" fmla="*/ 15 h 1575"/>
                  <a:gd name="T6" fmla="*/ 267 w 896"/>
                  <a:gd name="T7" fmla="*/ 37 h 1575"/>
                  <a:gd name="T8" fmla="*/ 223 w 896"/>
                  <a:gd name="T9" fmla="*/ 68 h 1575"/>
                  <a:gd name="T10" fmla="*/ 192 w 896"/>
                  <a:gd name="T11" fmla="*/ 107 h 1575"/>
                  <a:gd name="T12" fmla="*/ 178 w 896"/>
                  <a:gd name="T13" fmla="*/ 154 h 1575"/>
                  <a:gd name="T14" fmla="*/ 170 w 896"/>
                  <a:gd name="T15" fmla="*/ 233 h 1575"/>
                  <a:gd name="T16" fmla="*/ 159 w 896"/>
                  <a:gd name="T17" fmla="*/ 319 h 1575"/>
                  <a:gd name="T18" fmla="*/ 146 w 896"/>
                  <a:gd name="T19" fmla="*/ 410 h 1575"/>
                  <a:gd name="T20" fmla="*/ 132 w 896"/>
                  <a:gd name="T21" fmla="*/ 506 h 1575"/>
                  <a:gd name="T22" fmla="*/ 117 w 896"/>
                  <a:gd name="T23" fmla="*/ 604 h 1575"/>
                  <a:gd name="T24" fmla="*/ 101 w 896"/>
                  <a:gd name="T25" fmla="*/ 703 h 1575"/>
                  <a:gd name="T26" fmla="*/ 84 w 896"/>
                  <a:gd name="T27" fmla="*/ 802 h 1575"/>
                  <a:gd name="T28" fmla="*/ 68 w 896"/>
                  <a:gd name="T29" fmla="*/ 899 h 1575"/>
                  <a:gd name="T30" fmla="*/ 53 w 896"/>
                  <a:gd name="T31" fmla="*/ 992 h 1575"/>
                  <a:gd name="T32" fmla="*/ 38 w 896"/>
                  <a:gd name="T33" fmla="*/ 1081 h 1575"/>
                  <a:gd name="T34" fmla="*/ 25 w 896"/>
                  <a:gd name="T35" fmla="*/ 1164 h 1575"/>
                  <a:gd name="T36" fmla="*/ 15 w 896"/>
                  <a:gd name="T37" fmla="*/ 1238 h 1575"/>
                  <a:gd name="T38" fmla="*/ 7 w 896"/>
                  <a:gd name="T39" fmla="*/ 1303 h 1575"/>
                  <a:gd name="T40" fmla="*/ 1 w 896"/>
                  <a:gd name="T41" fmla="*/ 1358 h 1575"/>
                  <a:gd name="T42" fmla="*/ 0 w 896"/>
                  <a:gd name="T43" fmla="*/ 1400 h 1575"/>
                  <a:gd name="T44" fmla="*/ 2 w 896"/>
                  <a:gd name="T45" fmla="*/ 1429 h 1575"/>
                  <a:gd name="T46" fmla="*/ 8 w 896"/>
                  <a:gd name="T47" fmla="*/ 1442 h 1575"/>
                  <a:gd name="T48" fmla="*/ 190 w 896"/>
                  <a:gd name="T49" fmla="*/ 1544 h 1575"/>
                  <a:gd name="T50" fmla="*/ 300 w 896"/>
                  <a:gd name="T51" fmla="*/ 1575 h 1575"/>
                  <a:gd name="T52" fmla="*/ 382 w 896"/>
                  <a:gd name="T53" fmla="*/ 1532 h 1575"/>
                  <a:gd name="T54" fmla="*/ 482 w 896"/>
                  <a:gd name="T55" fmla="*/ 1414 h 1575"/>
                  <a:gd name="T56" fmla="*/ 469 w 896"/>
                  <a:gd name="T57" fmla="*/ 1329 h 1575"/>
                  <a:gd name="T58" fmla="*/ 439 w 896"/>
                  <a:gd name="T59" fmla="*/ 1138 h 1575"/>
                  <a:gd name="T60" fmla="*/ 411 w 896"/>
                  <a:gd name="T61" fmla="*/ 959 h 1575"/>
                  <a:gd name="T62" fmla="*/ 396 w 896"/>
                  <a:gd name="T63" fmla="*/ 939 h 1575"/>
                  <a:gd name="T64" fmla="*/ 380 w 896"/>
                  <a:gd name="T65" fmla="*/ 895 h 1575"/>
                  <a:gd name="T66" fmla="*/ 374 w 896"/>
                  <a:gd name="T67" fmla="*/ 854 h 1575"/>
                  <a:gd name="T68" fmla="*/ 376 w 896"/>
                  <a:gd name="T69" fmla="*/ 822 h 1575"/>
                  <a:gd name="T70" fmla="*/ 381 w 896"/>
                  <a:gd name="T71" fmla="*/ 806 h 1575"/>
                  <a:gd name="T72" fmla="*/ 892 w 896"/>
                  <a:gd name="T73" fmla="*/ 806 h 1575"/>
                  <a:gd name="T74" fmla="*/ 862 w 896"/>
                  <a:gd name="T75" fmla="*/ 591 h 1575"/>
                  <a:gd name="T76" fmla="*/ 734 w 896"/>
                  <a:gd name="T77" fmla="*/ 148 h 1575"/>
                  <a:gd name="T78" fmla="*/ 695 w 896"/>
                  <a:gd name="T79" fmla="*/ 95 h 1575"/>
                  <a:gd name="T80" fmla="*/ 644 w 896"/>
                  <a:gd name="T81" fmla="*/ 54 h 1575"/>
                  <a:gd name="T82" fmla="*/ 584 w 896"/>
                  <a:gd name="T83" fmla="*/ 25 h 1575"/>
                  <a:gd name="T84" fmla="*/ 519 w 896"/>
                  <a:gd name="T85" fmla="*/ 7 h 1575"/>
                  <a:gd name="T86" fmla="*/ 452 w 896"/>
                  <a:gd name="T87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96" h="1575">
                    <a:moveTo>
                      <a:pt x="452" y="0"/>
                    </a:moveTo>
                    <a:lnTo>
                      <a:pt x="385" y="2"/>
                    </a:lnTo>
                    <a:lnTo>
                      <a:pt x="322" y="15"/>
                    </a:lnTo>
                    <a:lnTo>
                      <a:pt x="267" y="37"/>
                    </a:lnTo>
                    <a:lnTo>
                      <a:pt x="223" y="68"/>
                    </a:lnTo>
                    <a:lnTo>
                      <a:pt x="192" y="107"/>
                    </a:lnTo>
                    <a:lnTo>
                      <a:pt x="178" y="154"/>
                    </a:lnTo>
                    <a:lnTo>
                      <a:pt x="170" y="233"/>
                    </a:lnTo>
                    <a:lnTo>
                      <a:pt x="159" y="319"/>
                    </a:lnTo>
                    <a:lnTo>
                      <a:pt x="146" y="410"/>
                    </a:lnTo>
                    <a:lnTo>
                      <a:pt x="132" y="506"/>
                    </a:lnTo>
                    <a:lnTo>
                      <a:pt x="117" y="604"/>
                    </a:lnTo>
                    <a:lnTo>
                      <a:pt x="101" y="703"/>
                    </a:lnTo>
                    <a:lnTo>
                      <a:pt x="84" y="802"/>
                    </a:lnTo>
                    <a:lnTo>
                      <a:pt x="68" y="899"/>
                    </a:lnTo>
                    <a:lnTo>
                      <a:pt x="53" y="992"/>
                    </a:lnTo>
                    <a:lnTo>
                      <a:pt x="38" y="1081"/>
                    </a:lnTo>
                    <a:lnTo>
                      <a:pt x="25" y="1164"/>
                    </a:lnTo>
                    <a:lnTo>
                      <a:pt x="15" y="1238"/>
                    </a:lnTo>
                    <a:lnTo>
                      <a:pt x="7" y="1303"/>
                    </a:lnTo>
                    <a:lnTo>
                      <a:pt x="1" y="1358"/>
                    </a:lnTo>
                    <a:lnTo>
                      <a:pt x="0" y="1400"/>
                    </a:lnTo>
                    <a:lnTo>
                      <a:pt x="2" y="1429"/>
                    </a:lnTo>
                    <a:lnTo>
                      <a:pt x="8" y="1442"/>
                    </a:lnTo>
                    <a:lnTo>
                      <a:pt x="190" y="1544"/>
                    </a:lnTo>
                    <a:lnTo>
                      <a:pt x="300" y="1575"/>
                    </a:lnTo>
                    <a:lnTo>
                      <a:pt x="382" y="1532"/>
                    </a:lnTo>
                    <a:lnTo>
                      <a:pt x="482" y="1414"/>
                    </a:lnTo>
                    <a:lnTo>
                      <a:pt x="469" y="1329"/>
                    </a:lnTo>
                    <a:lnTo>
                      <a:pt x="439" y="1138"/>
                    </a:lnTo>
                    <a:lnTo>
                      <a:pt x="411" y="959"/>
                    </a:lnTo>
                    <a:lnTo>
                      <a:pt x="396" y="939"/>
                    </a:lnTo>
                    <a:lnTo>
                      <a:pt x="380" y="895"/>
                    </a:lnTo>
                    <a:lnTo>
                      <a:pt x="374" y="854"/>
                    </a:lnTo>
                    <a:lnTo>
                      <a:pt x="376" y="822"/>
                    </a:lnTo>
                    <a:lnTo>
                      <a:pt x="381" y="806"/>
                    </a:lnTo>
                    <a:lnTo>
                      <a:pt x="892" y="806"/>
                    </a:lnTo>
                    <a:lnTo>
                      <a:pt x="862" y="591"/>
                    </a:lnTo>
                    <a:lnTo>
                      <a:pt x="734" y="148"/>
                    </a:lnTo>
                    <a:lnTo>
                      <a:pt x="695" y="95"/>
                    </a:lnTo>
                    <a:lnTo>
                      <a:pt x="644" y="54"/>
                    </a:lnTo>
                    <a:lnTo>
                      <a:pt x="584" y="25"/>
                    </a:lnTo>
                    <a:lnTo>
                      <a:pt x="519" y="7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FBC9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59"/>
              <p:cNvSpPr>
                <a:spLocks/>
              </p:cNvSpPr>
              <p:nvPr/>
            </p:nvSpPr>
            <p:spPr bwMode="auto">
              <a:xfrm>
                <a:off x="3086" y="8567"/>
                <a:ext cx="896" cy="1575"/>
              </a:xfrm>
              <a:custGeom>
                <a:avLst/>
                <a:gdLst>
                  <a:gd name="T0" fmla="*/ 892 w 896"/>
                  <a:gd name="T1" fmla="*/ 806 h 1575"/>
                  <a:gd name="T2" fmla="*/ 381 w 896"/>
                  <a:gd name="T3" fmla="*/ 806 h 1575"/>
                  <a:gd name="T4" fmla="*/ 387 w 896"/>
                  <a:gd name="T5" fmla="*/ 814 h 1575"/>
                  <a:gd name="T6" fmla="*/ 407 w 896"/>
                  <a:gd name="T7" fmla="*/ 935 h 1575"/>
                  <a:gd name="T8" fmla="*/ 411 w 896"/>
                  <a:gd name="T9" fmla="*/ 959 h 1575"/>
                  <a:gd name="T10" fmla="*/ 427 w 896"/>
                  <a:gd name="T11" fmla="*/ 979 h 1575"/>
                  <a:gd name="T12" fmla="*/ 475 w 896"/>
                  <a:gd name="T13" fmla="*/ 1007 h 1575"/>
                  <a:gd name="T14" fmla="*/ 545 w 896"/>
                  <a:gd name="T15" fmla="*/ 1017 h 1575"/>
                  <a:gd name="T16" fmla="*/ 639 w 896"/>
                  <a:gd name="T17" fmla="*/ 1002 h 1575"/>
                  <a:gd name="T18" fmla="*/ 823 w 896"/>
                  <a:gd name="T19" fmla="*/ 937 h 1575"/>
                  <a:gd name="T20" fmla="*/ 895 w 896"/>
                  <a:gd name="T21" fmla="*/ 827 h 1575"/>
                  <a:gd name="T22" fmla="*/ 892 w 896"/>
                  <a:gd name="T23" fmla="*/ 806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6" h="1575">
                    <a:moveTo>
                      <a:pt x="892" y="806"/>
                    </a:moveTo>
                    <a:lnTo>
                      <a:pt x="381" y="806"/>
                    </a:lnTo>
                    <a:lnTo>
                      <a:pt x="387" y="814"/>
                    </a:lnTo>
                    <a:lnTo>
                      <a:pt x="407" y="935"/>
                    </a:lnTo>
                    <a:lnTo>
                      <a:pt x="411" y="959"/>
                    </a:lnTo>
                    <a:lnTo>
                      <a:pt x="427" y="979"/>
                    </a:lnTo>
                    <a:lnTo>
                      <a:pt x="475" y="1007"/>
                    </a:lnTo>
                    <a:lnTo>
                      <a:pt x="545" y="1017"/>
                    </a:lnTo>
                    <a:lnTo>
                      <a:pt x="639" y="1002"/>
                    </a:lnTo>
                    <a:lnTo>
                      <a:pt x="823" y="937"/>
                    </a:lnTo>
                    <a:lnTo>
                      <a:pt x="895" y="827"/>
                    </a:lnTo>
                    <a:lnTo>
                      <a:pt x="892" y="806"/>
                    </a:lnTo>
                    <a:close/>
                  </a:path>
                </a:pathLst>
              </a:custGeom>
              <a:solidFill>
                <a:srgbClr val="FBC9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60"/>
              <p:cNvSpPr>
                <a:spLocks/>
              </p:cNvSpPr>
              <p:nvPr/>
            </p:nvSpPr>
            <p:spPr bwMode="auto">
              <a:xfrm>
                <a:off x="3086" y="8567"/>
                <a:ext cx="896" cy="1575"/>
              </a:xfrm>
              <a:custGeom>
                <a:avLst/>
                <a:gdLst>
                  <a:gd name="T0" fmla="*/ 381 w 896"/>
                  <a:gd name="T1" fmla="*/ 806 h 1575"/>
                  <a:gd name="T2" fmla="*/ 376 w 896"/>
                  <a:gd name="T3" fmla="*/ 822 h 1575"/>
                  <a:gd name="T4" fmla="*/ 374 w 896"/>
                  <a:gd name="T5" fmla="*/ 854 h 1575"/>
                  <a:gd name="T6" fmla="*/ 380 w 896"/>
                  <a:gd name="T7" fmla="*/ 895 h 1575"/>
                  <a:gd name="T8" fmla="*/ 396 w 896"/>
                  <a:gd name="T9" fmla="*/ 939 h 1575"/>
                  <a:gd name="T10" fmla="*/ 411 w 896"/>
                  <a:gd name="T11" fmla="*/ 959 h 1575"/>
                  <a:gd name="T12" fmla="*/ 407 w 896"/>
                  <a:gd name="T13" fmla="*/ 935 h 1575"/>
                  <a:gd name="T14" fmla="*/ 387 w 896"/>
                  <a:gd name="T15" fmla="*/ 814 h 1575"/>
                  <a:gd name="T16" fmla="*/ 381 w 896"/>
                  <a:gd name="T17" fmla="*/ 806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6" h="1575">
                    <a:moveTo>
                      <a:pt x="381" y="806"/>
                    </a:moveTo>
                    <a:lnTo>
                      <a:pt x="376" y="822"/>
                    </a:lnTo>
                    <a:lnTo>
                      <a:pt x="374" y="854"/>
                    </a:lnTo>
                    <a:lnTo>
                      <a:pt x="380" y="895"/>
                    </a:lnTo>
                    <a:lnTo>
                      <a:pt x="396" y="939"/>
                    </a:lnTo>
                    <a:lnTo>
                      <a:pt x="411" y="959"/>
                    </a:lnTo>
                    <a:lnTo>
                      <a:pt x="407" y="935"/>
                    </a:lnTo>
                    <a:lnTo>
                      <a:pt x="387" y="814"/>
                    </a:lnTo>
                    <a:lnTo>
                      <a:pt x="381" y="806"/>
                    </a:lnTo>
                    <a:close/>
                  </a:path>
                </a:pathLst>
              </a:custGeom>
              <a:solidFill>
                <a:srgbClr val="FBC9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161"/>
            <p:cNvSpPr>
              <a:spLocks/>
            </p:cNvSpPr>
            <p:nvPr/>
          </p:nvSpPr>
          <p:spPr bwMode="auto">
            <a:xfrm>
              <a:off x="5735955" y="1425145"/>
              <a:ext cx="1076960" cy="1051445"/>
            </a:xfrm>
            <a:custGeom>
              <a:avLst/>
              <a:gdLst>
                <a:gd name="T0" fmla="*/ 1144 w 1696"/>
                <a:gd name="T1" fmla="*/ 6 h 1656"/>
                <a:gd name="T2" fmla="*/ 1000 w 1696"/>
                <a:gd name="T3" fmla="*/ 42 h 1656"/>
                <a:gd name="T4" fmla="*/ 876 w 1696"/>
                <a:gd name="T5" fmla="*/ 103 h 1656"/>
                <a:gd name="T6" fmla="*/ 773 w 1696"/>
                <a:gd name="T7" fmla="*/ 185 h 1656"/>
                <a:gd name="T8" fmla="*/ 692 w 1696"/>
                <a:gd name="T9" fmla="*/ 280 h 1656"/>
                <a:gd name="T10" fmla="*/ 633 w 1696"/>
                <a:gd name="T11" fmla="*/ 383 h 1656"/>
                <a:gd name="T12" fmla="*/ 596 w 1696"/>
                <a:gd name="T13" fmla="*/ 487 h 1656"/>
                <a:gd name="T14" fmla="*/ 582 w 1696"/>
                <a:gd name="T15" fmla="*/ 586 h 1656"/>
                <a:gd name="T16" fmla="*/ 554 w 1696"/>
                <a:gd name="T17" fmla="*/ 697 h 1656"/>
                <a:gd name="T18" fmla="*/ 485 w 1696"/>
                <a:gd name="T19" fmla="*/ 762 h 1656"/>
                <a:gd name="T20" fmla="*/ 388 w 1696"/>
                <a:gd name="T21" fmla="*/ 803 h 1656"/>
                <a:gd name="T22" fmla="*/ 276 w 1696"/>
                <a:gd name="T23" fmla="*/ 846 h 1656"/>
                <a:gd name="T24" fmla="*/ 163 w 1696"/>
                <a:gd name="T25" fmla="*/ 914 h 1656"/>
                <a:gd name="T26" fmla="*/ 59 w 1696"/>
                <a:gd name="T27" fmla="*/ 1031 h 1656"/>
                <a:gd name="T28" fmla="*/ 9 w 1696"/>
                <a:gd name="T29" fmla="*/ 1155 h 1656"/>
                <a:gd name="T30" fmla="*/ 0 w 1696"/>
                <a:gd name="T31" fmla="*/ 1285 h 1656"/>
                <a:gd name="T32" fmla="*/ 29 w 1696"/>
                <a:gd name="T33" fmla="*/ 1409 h 1656"/>
                <a:gd name="T34" fmla="*/ 89 w 1696"/>
                <a:gd name="T35" fmla="*/ 1519 h 1656"/>
                <a:gd name="T36" fmla="*/ 177 w 1696"/>
                <a:gd name="T37" fmla="*/ 1602 h 1656"/>
                <a:gd name="T38" fmla="*/ 286 w 1696"/>
                <a:gd name="T39" fmla="*/ 1649 h 1656"/>
                <a:gd name="T40" fmla="*/ 412 w 1696"/>
                <a:gd name="T41" fmla="*/ 1648 h 1656"/>
                <a:gd name="T42" fmla="*/ 556 w 1696"/>
                <a:gd name="T43" fmla="*/ 1599 h 1656"/>
                <a:gd name="T44" fmla="*/ 640 w 1696"/>
                <a:gd name="T45" fmla="*/ 1537 h 1656"/>
                <a:gd name="T46" fmla="*/ 701 w 1696"/>
                <a:gd name="T47" fmla="*/ 1475 h 1656"/>
                <a:gd name="T48" fmla="*/ 778 w 1696"/>
                <a:gd name="T49" fmla="*/ 1425 h 1656"/>
                <a:gd name="T50" fmla="*/ 909 w 1696"/>
                <a:gd name="T51" fmla="*/ 1401 h 1656"/>
                <a:gd name="T52" fmla="*/ 1039 w 1696"/>
                <a:gd name="T53" fmla="*/ 1352 h 1656"/>
                <a:gd name="T54" fmla="*/ 1104 w 1696"/>
                <a:gd name="T55" fmla="*/ 1244 h 1656"/>
                <a:gd name="T56" fmla="*/ 1124 w 1696"/>
                <a:gd name="T57" fmla="*/ 1111 h 1656"/>
                <a:gd name="T58" fmla="*/ 1118 w 1696"/>
                <a:gd name="T59" fmla="*/ 990 h 1656"/>
                <a:gd name="T60" fmla="*/ 1107 w 1696"/>
                <a:gd name="T61" fmla="*/ 914 h 1656"/>
                <a:gd name="T62" fmla="*/ 1064 w 1696"/>
                <a:gd name="T63" fmla="*/ 878 h 1656"/>
                <a:gd name="T64" fmla="*/ 956 w 1696"/>
                <a:gd name="T65" fmla="*/ 856 h 1656"/>
                <a:gd name="T66" fmla="*/ 882 w 1696"/>
                <a:gd name="T67" fmla="*/ 795 h 1656"/>
                <a:gd name="T68" fmla="*/ 956 w 1696"/>
                <a:gd name="T69" fmla="*/ 648 h 1656"/>
                <a:gd name="T70" fmla="*/ 1006 w 1696"/>
                <a:gd name="T71" fmla="*/ 621 h 1656"/>
                <a:gd name="T72" fmla="*/ 1107 w 1696"/>
                <a:gd name="T73" fmla="*/ 748 h 1656"/>
                <a:gd name="T74" fmla="*/ 1158 w 1696"/>
                <a:gd name="T75" fmla="*/ 726 h 1656"/>
                <a:gd name="T76" fmla="*/ 1213 w 1696"/>
                <a:gd name="T77" fmla="*/ 586 h 1656"/>
                <a:gd name="T78" fmla="*/ 1234 w 1696"/>
                <a:gd name="T79" fmla="*/ 482 h 1656"/>
                <a:gd name="T80" fmla="*/ 1286 w 1696"/>
                <a:gd name="T81" fmla="*/ 372 h 1656"/>
                <a:gd name="T82" fmla="*/ 1405 w 1696"/>
                <a:gd name="T83" fmla="*/ 300 h 1656"/>
                <a:gd name="T84" fmla="*/ 1578 w 1696"/>
                <a:gd name="T85" fmla="*/ 286 h 1656"/>
                <a:gd name="T86" fmla="*/ 1675 w 1696"/>
                <a:gd name="T87" fmla="*/ 245 h 1656"/>
                <a:gd name="T88" fmla="*/ 1695 w 1696"/>
                <a:gd name="T89" fmla="*/ 177 h 1656"/>
                <a:gd name="T90" fmla="*/ 1635 w 1696"/>
                <a:gd name="T91" fmla="*/ 101 h 1656"/>
                <a:gd name="T92" fmla="*/ 1492 w 1696"/>
                <a:gd name="T93" fmla="*/ 36 h 1656"/>
                <a:gd name="T94" fmla="*/ 1308 w 1696"/>
                <a:gd name="T95" fmla="*/ 2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6" h="1656">
                  <a:moveTo>
                    <a:pt x="1224" y="0"/>
                  </a:moveTo>
                  <a:lnTo>
                    <a:pt x="1144" y="6"/>
                  </a:lnTo>
                  <a:lnTo>
                    <a:pt x="1070" y="20"/>
                  </a:lnTo>
                  <a:lnTo>
                    <a:pt x="1000" y="42"/>
                  </a:lnTo>
                  <a:lnTo>
                    <a:pt x="936" y="70"/>
                  </a:lnTo>
                  <a:lnTo>
                    <a:pt x="876" y="103"/>
                  </a:lnTo>
                  <a:lnTo>
                    <a:pt x="822" y="142"/>
                  </a:lnTo>
                  <a:lnTo>
                    <a:pt x="773" y="185"/>
                  </a:lnTo>
                  <a:lnTo>
                    <a:pt x="730" y="231"/>
                  </a:lnTo>
                  <a:lnTo>
                    <a:pt x="692" y="280"/>
                  </a:lnTo>
                  <a:lnTo>
                    <a:pt x="660" y="331"/>
                  </a:lnTo>
                  <a:lnTo>
                    <a:pt x="633" y="383"/>
                  </a:lnTo>
                  <a:lnTo>
                    <a:pt x="611" y="435"/>
                  </a:lnTo>
                  <a:lnTo>
                    <a:pt x="596" y="487"/>
                  </a:lnTo>
                  <a:lnTo>
                    <a:pt x="586" y="538"/>
                  </a:lnTo>
                  <a:lnTo>
                    <a:pt x="582" y="586"/>
                  </a:lnTo>
                  <a:lnTo>
                    <a:pt x="574" y="649"/>
                  </a:lnTo>
                  <a:lnTo>
                    <a:pt x="554" y="697"/>
                  </a:lnTo>
                  <a:lnTo>
                    <a:pt x="524" y="734"/>
                  </a:lnTo>
                  <a:lnTo>
                    <a:pt x="485" y="762"/>
                  </a:lnTo>
                  <a:lnTo>
                    <a:pt x="439" y="784"/>
                  </a:lnTo>
                  <a:lnTo>
                    <a:pt x="388" y="803"/>
                  </a:lnTo>
                  <a:lnTo>
                    <a:pt x="333" y="823"/>
                  </a:lnTo>
                  <a:lnTo>
                    <a:pt x="276" y="846"/>
                  </a:lnTo>
                  <a:lnTo>
                    <a:pt x="219" y="875"/>
                  </a:lnTo>
                  <a:lnTo>
                    <a:pt x="163" y="914"/>
                  </a:lnTo>
                  <a:lnTo>
                    <a:pt x="109" y="965"/>
                  </a:lnTo>
                  <a:lnTo>
                    <a:pt x="59" y="1031"/>
                  </a:lnTo>
                  <a:lnTo>
                    <a:pt x="28" y="1092"/>
                  </a:lnTo>
                  <a:lnTo>
                    <a:pt x="9" y="1155"/>
                  </a:lnTo>
                  <a:lnTo>
                    <a:pt x="0" y="1220"/>
                  </a:lnTo>
                  <a:lnTo>
                    <a:pt x="0" y="1285"/>
                  </a:lnTo>
                  <a:lnTo>
                    <a:pt x="10" y="1348"/>
                  </a:lnTo>
                  <a:lnTo>
                    <a:pt x="29" y="1409"/>
                  </a:lnTo>
                  <a:lnTo>
                    <a:pt x="55" y="1467"/>
                  </a:lnTo>
                  <a:lnTo>
                    <a:pt x="89" y="1519"/>
                  </a:lnTo>
                  <a:lnTo>
                    <a:pt x="130" y="1564"/>
                  </a:lnTo>
                  <a:lnTo>
                    <a:pt x="177" y="1602"/>
                  </a:lnTo>
                  <a:lnTo>
                    <a:pt x="229" y="1631"/>
                  </a:lnTo>
                  <a:lnTo>
                    <a:pt x="286" y="1649"/>
                  </a:lnTo>
                  <a:lnTo>
                    <a:pt x="348" y="1655"/>
                  </a:lnTo>
                  <a:lnTo>
                    <a:pt x="412" y="1648"/>
                  </a:lnTo>
                  <a:lnTo>
                    <a:pt x="494" y="1626"/>
                  </a:lnTo>
                  <a:lnTo>
                    <a:pt x="556" y="1599"/>
                  </a:lnTo>
                  <a:lnTo>
                    <a:pt x="603" y="1569"/>
                  </a:lnTo>
                  <a:lnTo>
                    <a:pt x="640" y="1537"/>
                  </a:lnTo>
                  <a:lnTo>
                    <a:pt x="671" y="1505"/>
                  </a:lnTo>
                  <a:lnTo>
                    <a:pt x="701" y="1475"/>
                  </a:lnTo>
                  <a:lnTo>
                    <a:pt x="735" y="1447"/>
                  </a:lnTo>
                  <a:lnTo>
                    <a:pt x="778" y="1425"/>
                  </a:lnTo>
                  <a:lnTo>
                    <a:pt x="834" y="1409"/>
                  </a:lnTo>
                  <a:lnTo>
                    <a:pt x="909" y="1401"/>
                  </a:lnTo>
                  <a:lnTo>
                    <a:pt x="983" y="1386"/>
                  </a:lnTo>
                  <a:lnTo>
                    <a:pt x="1039" y="1352"/>
                  </a:lnTo>
                  <a:lnTo>
                    <a:pt x="1078" y="1303"/>
                  </a:lnTo>
                  <a:lnTo>
                    <a:pt x="1104" y="1244"/>
                  </a:lnTo>
                  <a:lnTo>
                    <a:pt x="1119" y="1179"/>
                  </a:lnTo>
                  <a:lnTo>
                    <a:pt x="1124" y="1111"/>
                  </a:lnTo>
                  <a:lnTo>
                    <a:pt x="1123" y="1047"/>
                  </a:lnTo>
                  <a:lnTo>
                    <a:pt x="1118" y="990"/>
                  </a:lnTo>
                  <a:lnTo>
                    <a:pt x="1112" y="944"/>
                  </a:lnTo>
                  <a:lnTo>
                    <a:pt x="1107" y="914"/>
                  </a:lnTo>
                  <a:lnTo>
                    <a:pt x="1092" y="883"/>
                  </a:lnTo>
                  <a:lnTo>
                    <a:pt x="1064" y="878"/>
                  </a:lnTo>
                  <a:lnTo>
                    <a:pt x="1020" y="876"/>
                  </a:lnTo>
                  <a:lnTo>
                    <a:pt x="956" y="856"/>
                  </a:lnTo>
                  <a:lnTo>
                    <a:pt x="901" y="826"/>
                  </a:lnTo>
                  <a:lnTo>
                    <a:pt x="882" y="795"/>
                  </a:lnTo>
                  <a:lnTo>
                    <a:pt x="901" y="742"/>
                  </a:lnTo>
                  <a:lnTo>
                    <a:pt x="956" y="648"/>
                  </a:lnTo>
                  <a:lnTo>
                    <a:pt x="970" y="635"/>
                  </a:lnTo>
                  <a:lnTo>
                    <a:pt x="1006" y="621"/>
                  </a:lnTo>
                  <a:lnTo>
                    <a:pt x="1055" y="646"/>
                  </a:lnTo>
                  <a:lnTo>
                    <a:pt x="1107" y="748"/>
                  </a:lnTo>
                  <a:lnTo>
                    <a:pt x="1128" y="760"/>
                  </a:lnTo>
                  <a:lnTo>
                    <a:pt x="1158" y="726"/>
                  </a:lnTo>
                  <a:lnTo>
                    <a:pt x="1190" y="662"/>
                  </a:lnTo>
                  <a:lnTo>
                    <a:pt x="1213" y="586"/>
                  </a:lnTo>
                  <a:lnTo>
                    <a:pt x="1222" y="538"/>
                  </a:lnTo>
                  <a:lnTo>
                    <a:pt x="1234" y="482"/>
                  </a:lnTo>
                  <a:lnTo>
                    <a:pt x="1254" y="425"/>
                  </a:lnTo>
                  <a:lnTo>
                    <a:pt x="1286" y="372"/>
                  </a:lnTo>
                  <a:lnTo>
                    <a:pt x="1335" y="329"/>
                  </a:lnTo>
                  <a:lnTo>
                    <a:pt x="1405" y="300"/>
                  </a:lnTo>
                  <a:lnTo>
                    <a:pt x="1501" y="291"/>
                  </a:lnTo>
                  <a:lnTo>
                    <a:pt x="1578" y="286"/>
                  </a:lnTo>
                  <a:lnTo>
                    <a:pt x="1636" y="270"/>
                  </a:lnTo>
                  <a:lnTo>
                    <a:pt x="1675" y="245"/>
                  </a:lnTo>
                  <a:lnTo>
                    <a:pt x="1695" y="213"/>
                  </a:lnTo>
                  <a:lnTo>
                    <a:pt x="1695" y="177"/>
                  </a:lnTo>
                  <a:lnTo>
                    <a:pt x="1675" y="139"/>
                  </a:lnTo>
                  <a:lnTo>
                    <a:pt x="1635" y="101"/>
                  </a:lnTo>
                  <a:lnTo>
                    <a:pt x="1574" y="66"/>
                  </a:lnTo>
                  <a:lnTo>
                    <a:pt x="1492" y="36"/>
                  </a:lnTo>
                  <a:lnTo>
                    <a:pt x="1398" y="14"/>
                  </a:lnTo>
                  <a:lnTo>
                    <a:pt x="1308" y="2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rgbClr val="383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165"/>
            <p:cNvGrpSpPr>
              <a:grpSpLocks/>
            </p:cNvGrpSpPr>
            <p:nvPr/>
          </p:nvGrpSpPr>
          <p:grpSpPr bwMode="auto">
            <a:xfrm>
              <a:off x="6668135" y="1752770"/>
              <a:ext cx="139065" cy="64128"/>
              <a:chOff x="3597" y="8916"/>
              <a:chExt cx="219" cy="101"/>
            </a:xfrm>
          </p:grpSpPr>
          <p:sp>
            <p:nvSpPr>
              <p:cNvPr id="27" name="Freeform 166"/>
              <p:cNvSpPr>
                <a:spLocks/>
              </p:cNvSpPr>
              <p:nvPr/>
            </p:nvSpPr>
            <p:spPr bwMode="auto">
              <a:xfrm>
                <a:off x="3597" y="8916"/>
                <a:ext cx="219" cy="101"/>
              </a:xfrm>
              <a:custGeom>
                <a:avLst/>
                <a:gdLst>
                  <a:gd name="T0" fmla="*/ 34 w 219"/>
                  <a:gd name="T1" fmla="*/ 58 h 101"/>
                  <a:gd name="T2" fmla="*/ 32 w 219"/>
                  <a:gd name="T3" fmla="*/ 41 h 101"/>
                  <a:gd name="T4" fmla="*/ 29 w 219"/>
                  <a:gd name="T5" fmla="*/ 28 h 101"/>
                  <a:gd name="T6" fmla="*/ 23 w 219"/>
                  <a:gd name="T7" fmla="*/ 19 h 101"/>
                  <a:gd name="T8" fmla="*/ 17 w 219"/>
                  <a:gd name="T9" fmla="*/ 15 h 101"/>
                  <a:gd name="T10" fmla="*/ 10 w 219"/>
                  <a:gd name="T11" fmla="*/ 19 h 101"/>
                  <a:gd name="T12" fmla="*/ 4 w 219"/>
                  <a:gd name="T13" fmla="*/ 28 h 101"/>
                  <a:gd name="T14" fmla="*/ 1 w 219"/>
                  <a:gd name="T15" fmla="*/ 41 h 101"/>
                  <a:gd name="T16" fmla="*/ 0 w 219"/>
                  <a:gd name="T17" fmla="*/ 58 h 101"/>
                  <a:gd name="T18" fmla="*/ 1 w 219"/>
                  <a:gd name="T19" fmla="*/ 74 h 101"/>
                  <a:gd name="T20" fmla="*/ 4 w 219"/>
                  <a:gd name="T21" fmla="*/ 88 h 101"/>
                  <a:gd name="T22" fmla="*/ 10 w 219"/>
                  <a:gd name="T23" fmla="*/ 97 h 101"/>
                  <a:gd name="T24" fmla="*/ 17 w 219"/>
                  <a:gd name="T25" fmla="*/ 100 h 101"/>
                  <a:gd name="T26" fmla="*/ 23 w 219"/>
                  <a:gd name="T27" fmla="*/ 97 h 101"/>
                  <a:gd name="T28" fmla="*/ 29 w 219"/>
                  <a:gd name="T29" fmla="*/ 88 h 101"/>
                  <a:gd name="T30" fmla="*/ 32 w 219"/>
                  <a:gd name="T31" fmla="*/ 74 h 101"/>
                  <a:gd name="T32" fmla="*/ 34 w 219"/>
                  <a:gd name="T33" fmla="*/ 5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101">
                    <a:moveTo>
                      <a:pt x="34" y="58"/>
                    </a:moveTo>
                    <a:lnTo>
                      <a:pt x="32" y="41"/>
                    </a:lnTo>
                    <a:lnTo>
                      <a:pt x="29" y="28"/>
                    </a:lnTo>
                    <a:lnTo>
                      <a:pt x="23" y="19"/>
                    </a:lnTo>
                    <a:lnTo>
                      <a:pt x="17" y="15"/>
                    </a:lnTo>
                    <a:lnTo>
                      <a:pt x="10" y="19"/>
                    </a:lnTo>
                    <a:lnTo>
                      <a:pt x="4" y="28"/>
                    </a:lnTo>
                    <a:lnTo>
                      <a:pt x="1" y="41"/>
                    </a:lnTo>
                    <a:lnTo>
                      <a:pt x="0" y="58"/>
                    </a:lnTo>
                    <a:lnTo>
                      <a:pt x="1" y="74"/>
                    </a:lnTo>
                    <a:lnTo>
                      <a:pt x="4" y="88"/>
                    </a:lnTo>
                    <a:lnTo>
                      <a:pt x="10" y="97"/>
                    </a:lnTo>
                    <a:lnTo>
                      <a:pt x="17" y="100"/>
                    </a:lnTo>
                    <a:lnTo>
                      <a:pt x="23" y="97"/>
                    </a:lnTo>
                    <a:lnTo>
                      <a:pt x="29" y="88"/>
                    </a:lnTo>
                    <a:lnTo>
                      <a:pt x="32" y="74"/>
                    </a:lnTo>
                    <a:lnTo>
                      <a:pt x="34" y="5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67"/>
              <p:cNvSpPr>
                <a:spLocks/>
              </p:cNvSpPr>
              <p:nvPr/>
            </p:nvSpPr>
            <p:spPr bwMode="auto">
              <a:xfrm>
                <a:off x="3597" y="8916"/>
                <a:ext cx="219" cy="101"/>
              </a:xfrm>
              <a:custGeom>
                <a:avLst/>
                <a:gdLst>
                  <a:gd name="T0" fmla="*/ 218 w 219"/>
                  <a:gd name="T1" fmla="*/ 42 h 101"/>
                  <a:gd name="T2" fmla="*/ 216 w 219"/>
                  <a:gd name="T3" fmla="*/ 25 h 101"/>
                  <a:gd name="T4" fmla="*/ 213 w 219"/>
                  <a:gd name="T5" fmla="*/ 12 h 101"/>
                  <a:gd name="T6" fmla="*/ 207 w 219"/>
                  <a:gd name="T7" fmla="*/ 3 h 101"/>
                  <a:gd name="T8" fmla="*/ 201 w 219"/>
                  <a:gd name="T9" fmla="*/ 0 h 101"/>
                  <a:gd name="T10" fmla="*/ 194 w 219"/>
                  <a:gd name="T11" fmla="*/ 3 h 101"/>
                  <a:gd name="T12" fmla="*/ 189 w 219"/>
                  <a:gd name="T13" fmla="*/ 12 h 101"/>
                  <a:gd name="T14" fmla="*/ 185 w 219"/>
                  <a:gd name="T15" fmla="*/ 25 h 101"/>
                  <a:gd name="T16" fmla="*/ 184 w 219"/>
                  <a:gd name="T17" fmla="*/ 42 h 101"/>
                  <a:gd name="T18" fmla="*/ 185 w 219"/>
                  <a:gd name="T19" fmla="*/ 59 h 101"/>
                  <a:gd name="T20" fmla="*/ 189 w 219"/>
                  <a:gd name="T21" fmla="*/ 72 h 101"/>
                  <a:gd name="T22" fmla="*/ 194 w 219"/>
                  <a:gd name="T23" fmla="*/ 81 h 101"/>
                  <a:gd name="T24" fmla="*/ 201 w 219"/>
                  <a:gd name="T25" fmla="*/ 85 h 101"/>
                  <a:gd name="T26" fmla="*/ 207 w 219"/>
                  <a:gd name="T27" fmla="*/ 81 h 101"/>
                  <a:gd name="T28" fmla="*/ 213 w 219"/>
                  <a:gd name="T29" fmla="*/ 72 h 101"/>
                  <a:gd name="T30" fmla="*/ 216 w 219"/>
                  <a:gd name="T31" fmla="*/ 59 h 101"/>
                  <a:gd name="T32" fmla="*/ 218 w 219"/>
                  <a:gd name="T33" fmla="*/ 4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101">
                    <a:moveTo>
                      <a:pt x="218" y="42"/>
                    </a:moveTo>
                    <a:lnTo>
                      <a:pt x="216" y="25"/>
                    </a:lnTo>
                    <a:lnTo>
                      <a:pt x="213" y="12"/>
                    </a:lnTo>
                    <a:lnTo>
                      <a:pt x="207" y="3"/>
                    </a:lnTo>
                    <a:lnTo>
                      <a:pt x="201" y="0"/>
                    </a:lnTo>
                    <a:lnTo>
                      <a:pt x="194" y="3"/>
                    </a:lnTo>
                    <a:lnTo>
                      <a:pt x="189" y="12"/>
                    </a:lnTo>
                    <a:lnTo>
                      <a:pt x="185" y="25"/>
                    </a:lnTo>
                    <a:lnTo>
                      <a:pt x="184" y="42"/>
                    </a:lnTo>
                    <a:lnTo>
                      <a:pt x="185" y="59"/>
                    </a:lnTo>
                    <a:lnTo>
                      <a:pt x="189" y="72"/>
                    </a:lnTo>
                    <a:lnTo>
                      <a:pt x="194" y="81"/>
                    </a:lnTo>
                    <a:lnTo>
                      <a:pt x="201" y="85"/>
                    </a:lnTo>
                    <a:lnTo>
                      <a:pt x="207" y="81"/>
                    </a:lnTo>
                    <a:lnTo>
                      <a:pt x="213" y="72"/>
                    </a:lnTo>
                    <a:lnTo>
                      <a:pt x="216" y="59"/>
                    </a:lnTo>
                    <a:lnTo>
                      <a:pt x="218" y="4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6" name="Picture 16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6235" y="1969916"/>
              <a:ext cx="152400" cy="88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85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>
            <a:extLst>
              <a:ext uri="{FF2B5EF4-FFF2-40B4-BE49-F238E27FC236}">
                <a16:creationId xmlns:a16="http://schemas.microsoft.com/office/drawing/2014/main" xmlns="" id="{B5938FC9-C636-44E6-915A-593B96F66EBB}"/>
              </a:ext>
            </a:extLst>
          </p:cNvPr>
          <p:cNvSpPr/>
          <p:nvPr/>
        </p:nvSpPr>
        <p:spPr>
          <a:xfrm>
            <a:off x="318006" y="165538"/>
            <a:ext cx="8264733" cy="1801373"/>
          </a:xfrm>
          <a:prstGeom prst="roundRect">
            <a:avLst>
              <a:gd name="adj" fmla="val 14885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A0D6697-FEA8-4E35-9A3F-98F07F983AD8}"/>
              </a:ext>
            </a:extLst>
          </p:cNvPr>
          <p:cNvSpPr/>
          <p:nvPr/>
        </p:nvSpPr>
        <p:spPr bwMode="auto">
          <a:xfrm>
            <a:off x="471890" y="305465"/>
            <a:ext cx="8002075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面試 平均</a:t>
            </a:r>
            <a:r>
              <a:rPr lang="en-US" alt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3~5 </a:t>
            </a:r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分鐘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C9992D9-09B3-43DF-96B6-D065767846FA}"/>
              </a:ext>
            </a:extLst>
          </p:cNvPr>
          <p:cNvSpPr/>
          <p:nvPr/>
        </p:nvSpPr>
        <p:spPr>
          <a:xfrm>
            <a:off x="318006" y="1315415"/>
            <a:ext cx="850798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t"/>
            <a:r>
              <a:rPr lang="zh-TW" altLang="en-US" sz="3200" b="1" i="0" dirty="0">
                <a:solidFill>
                  <a:srgbClr val="E6001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決</a:t>
            </a:r>
            <a:r>
              <a:rPr lang="zh-TW" altLang="en-US" sz="3200" b="1" i="0" dirty="0">
                <a:solidFill>
                  <a:srgbClr val="E6001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勝第一印象，自我介紹應該怎麼準備？</a:t>
            </a:r>
            <a:endParaRPr lang="en-US" altLang="zh-TW" sz="3200" b="1" i="0" dirty="0">
              <a:solidFill>
                <a:srgbClr val="E6001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0" i="0" dirty="0">
                <a:solidFill>
                  <a:srgbClr val="3737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透過自我介紹帶出的重要關鍵，就是讓教授明確感覺到「</a:t>
            </a:r>
            <a:r>
              <a:rPr lang="zh-TW" altLang="en-US" sz="3200" b="1" i="0" dirty="0">
                <a:solidFill>
                  <a:srgbClr val="3737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你想進入該科系的渴望</a:t>
            </a:r>
            <a:r>
              <a:rPr lang="zh-TW" altLang="en-US" sz="3200" b="0" i="0" dirty="0">
                <a:solidFill>
                  <a:srgbClr val="3737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200" b="0" i="0" dirty="0">
              <a:solidFill>
                <a:srgbClr val="373737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0" i="0" dirty="0">
                <a:solidFill>
                  <a:srgbClr val="3737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講述報考動機時，最好能賦予動機一個「</a:t>
            </a:r>
            <a:r>
              <a:rPr lang="zh-TW" altLang="en-US" sz="3200" b="1" i="0" dirty="0">
                <a:solidFill>
                  <a:srgbClr val="3737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熱血的故事</a:t>
            </a:r>
            <a:r>
              <a:rPr lang="zh-TW" altLang="en-US" sz="3200" b="0" i="0" dirty="0">
                <a:solidFill>
                  <a:srgbClr val="3737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3200" b="0" i="0" dirty="0">
              <a:solidFill>
                <a:srgbClr val="373737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0" i="0" dirty="0">
                <a:solidFill>
                  <a:srgbClr val="3737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過程中也要清楚點出</a:t>
            </a:r>
            <a:r>
              <a:rPr lang="zh-TW" altLang="en-US" sz="3200" b="1" i="0" dirty="0">
                <a:solidFill>
                  <a:srgbClr val="3737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「自己的特別」</a:t>
            </a:r>
            <a:r>
              <a:rPr lang="zh-TW" altLang="en-US" sz="3200" b="0" i="0" dirty="0">
                <a:solidFill>
                  <a:srgbClr val="3737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，讓教授看見你的與眾不同，出線就會機率大增。</a:t>
            </a:r>
            <a:endParaRPr lang="zh-TW" altLang="en-US" sz="2400" b="1" i="0" dirty="0">
              <a:solidFill>
                <a:srgbClr val="E6001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70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307767" y="305721"/>
            <a:ext cx="8264733" cy="1568421"/>
          </a:xfrm>
          <a:prstGeom prst="roundRect">
            <a:avLst>
              <a:gd name="adj" fmla="val 14885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34347" y="305721"/>
            <a:ext cx="7275446" cy="220178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 掌握 系官網資訊 新議題熱新聞</a:t>
            </a:r>
          </a:p>
        </p:txBody>
      </p:sp>
      <p:pic>
        <p:nvPicPr>
          <p:cNvPr id="1028" name="Picture 4" descr="使用Chat GPT会不会惹上法律麻烦？ - 法保网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r="17636"/>
          <a:stretch/>
        </p:blipFill>
        <p:spPr bwMode="auto">
          <a:xfrm>
            <a:off x="7075028" y="422598"/>
            <a:ext cx="1337593" cy="13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1E02BF23-1DE8-48EC-AFFB-431710AF6EA4}"/>
              </a:ext>
            </a:extLst>
          </p:cNvPr>
          <p:cNvSpPr/>
          <p:nvPr/>
        </p:nvSpPr>
        <p:spPr bwMode="auto">
          <a:xfrm>
            <a:off x="802410" y="2165232"/>
            <a:ext cx="7275446" cy="2643251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多蒐集系領域的相關資訊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Webdings" panose="05030102010509060703" pitchFamily="18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最近最夯的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Chat GPT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做甚麼用？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Webdings" panose="05030102010509060703" pitchFamily="18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你為何沒有選理工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Webdings" panose="05030102010509060703" pitchFamily="18" charset="2"/>
            </a:endParaRPr>
          </a:p>
          <a:p>
            <a:pPr indent="536575">
              <a:lnSpc>
                <a:spcPct val="150000"/>
              </a:lnSpc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而選人文科學的校系就讀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Webdings" panose="05030102010509060703" pitchFamily="18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914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8">
            <a:extLst>
              <a:ext uri="{FF2B5EF4-FFF2-40B4-BE49-F238E27FC236}">
                <a16:creationId xmlns:a16="http://schemas.microsoft.com/office/drawing/2014/main" xmlns="" id="{2F21A33F-14BC-4522-875E-8DDC024DF40E}"/>
              </a:ext>
            </a:extLst>
          </p:cNvPr>
          <p:cNvSpPr/>
          <p:nvPr/>
        </p:nvSpPr>
        <p:spPr>
          <a:xfrm>
            <a:off x="307767" y="305721"/>
            <a:ext cx="8264733" cy="1568421"/>
          </a:xfrm>
          <a:prstGeom prst="roundRect">
            <a:avLst>
              <a:gd name="adj" fmla="val 14885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8DD1A44-03AC-4114-AEC7-F7D44AC509E9}"/>
              </a:ext>
            </a:extLst>
          </p:cNvPr>
          <p:cNvSpPr/>
          <p:nvPr/>
        </p:nvSpPr>
        <p:spPr bwMode="auto">
          <a:xfrm>
            <a:off x="471891" y="305465"/>
            <a:ext cx="4891936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面試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BE370A-6C22-4CB2-B30E-E0D46071D074}"/>
              </a:ext>
            </a:extLst>
          </p:cNvPr>
          <p:cNvSpPr/>
          <p:nvPr/>
        </p:nvSpPr>
        <p:spPr>
          <a:xfrm>
            <a:off x="318006" y="1315415"/>
            <a:ext cx="850798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t"/>
            <a:r>
              <a:rPr lang="zh-TW" altLang="en-US" sz="3200" b="1" i="0" dirty="0">
                <a:solidFill>
                  <a:srgbClr val="E6001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不</a:t>
            </a:r>
            <a:r>
              <a:rPr lang="en-US" altLang="zh-TW" sz="3200" b="1" i="0" dirty="0">
                <a:solidFill>
                  <a:srgbClr val="E6001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ok</a:t>
            </a:r>
            <a:r>
              <a:rPr lang="zh-TW" altLang="en-US" sz="3200" b="1" i="0" dirty="0">
                <a:solidFill>
                  <a:srgbClr val="E6001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的</a:t>
            </a:r>
            <a:r>
              <a:rPr lang="zh-TW" altLang="en-US" sz="3200" b="1" dirty="0">
                <a:solidFill>
                  <a:srgbClr val="E600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闡述</a:t>
            </a:r>
            <a:endParaRPr lang="en-US" altLang="zh-TW" sz="3200" b="1" dirty="0">
              <a:solidFill>
                <a:srgbClr val="E6001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600" b="0" i="0" dirty="0">
                <a:solidFill>
                  <a:srgbClr val="3737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在闡述動機時，切忌以「</a:t>
            </a:r>
            <a:r>
              <a:rPr lang="zh-TW" altLang="en-US" sz="3600" b="0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分數剛好到了</a:t>
            </a:r>
            <a:r>
              <a:rPr lang="zh-TW" altLang="en-US" sz="3600" b="0" i="0" dirty="0">
                <a:solidFill>
                  <a:srgbClr val="3737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」或「</a:t>
            </a:r>
            <a:r>
              <a:rPr lang="zh-TW" altLang="en-US" sz="3600" b="0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父母希望我念這個科系</a:t>
            </a:r>
            <a:r>
              <a:rPr lang="zh-TW" altLang="en-US" sz="3600" b="0" i="0" dirty="0">
                <a:solidFill>
                  <a:srgbClr val="3737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」為由。</a:t>
            </a:r>
            <a:endParaRPr lang="en-US" altLang="zh-TW" sz="3600" b="0" i="0" dirty="0">
              <a:solidFill>
                <a:srgbClr val="373737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 fontAlgn="t">
              <a:buFont typeface="Arial" panose="020B0604020202020204" pitchFamily="34" charset="0"/>
              <a:buChar char="•"/>
            </a:pPr>
            <a:r>
              <a:rPr lang="zh-TW" altLang="en-US" sz="3600" b="0" i="0" dirty="0">
                <a:solidFill>
                  <a:srgbClr val="3737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這會暴露你缺乏動機和對科系的熱愛，更擔心你後續可能念不下去、隨意轉系，或視之為跳板科系。</a:t>
            </a:r>
            <a:endParaRPr lang="zh-TW" altLang="en-US" sz="2000" b="1" i="0" dirty="0">
              <a:solidFill>
                <a:srgbClr val="E6001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66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4C237463-F17E-4DE6-9321-DC23D9E41152}"/>
              </a:ext>
            </a:extLst>
          </p:cNvPr>
          <p:cNvSpPr txBox="1"/>
          <p:nvPr/>
        </p:nvSpPr>
        <p:spPr>
          <a:xfrm>
            <a:off x="494070" y="1186483"/>
            <a:ext cx="7814357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280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從髮型到穿著一切都以乾淨整齊為主</a:t>
            </a:r>
            <a:endParaRPr lang="en-US" altLang="zh-TW" sz="2800" i="0" dirty="0">
              <a:solidFill>
                <a:srgbClr val="333333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280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穿搭避免過度休閒，應選擇襯衫或有領子的上衣</a:t>
            </a:r>
            <a:endParaRPr lang="en-US" altLang="zh-TW" sz="2800" i="0" dirty="0">
              <a:solidFill>
                <a:srgbClr val="333333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280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面試穿搭衣著小細節也須注意</a:t>
            </a:r>
          </a:p>
          <a:p>
            <a:pPr marL="449263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出門前檢查衣領有沒有翻好、扣子有沒有扣好、拉鍊有沒有拉好，避免將皺皺。</a:t>
            </a:r>
            <a:endParaRPr lang="en-US" altLang="zh-TW" sz="2800" i="0" dirty="0">
              <a:solidFill>
                <a:srgbClr val="333333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穿著適合自己年齡很重要</a:t>
            </a:r>
            <a:r>
              <a:rPr lang="zh-TW" altLang="en-US" sz="280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25944317-BAEC-4354-BA77-1B9E3A4E3ACE}"/>
              </a:ext>
            </a:extLst>
          </p:cNvPr>
          <p:cNvSpPr txBox="1"/>
          <p:nvPr/>
        </p:nvSpPr>
        <p:spPr>
          <a:xfrm>
            <a:off x="572643" y="400601"/>
            <a:ext cx="5899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1" i="0" dirty="0">
                <a:solidFill>
                  <a:srgbClr val="0465DC"/>
                </a:solidFill>
                <a:effectLst/>
                <a:latin typeface="var(--font-family-paragraph)"/>
              </a:rPr>
              <a:t>大學面試穿搭的服裝重點</a:t>
            </a:r>
            <a:endParaRPr lang="zh-TW" altLang="en-US" sz="3200" b="0" i="0" dirty="0">
              <a:solidFill>
                <a:srgbClr val="333333"/>
              </a:solidFill>
              <a:effectLst/>
              <a:latin typeface="var(--font-family-paragraph)"/>
            </a:endParaRPr>
          </a:p>
        </p:txBody>
      </p:sp>
    </p:spTree>
    <p:extLst>
      <p:ext uri="{BB962C8B-B14F-4D97-AF65-F5344CB8AC3E}">
        <p14:creationId xmlns:p14="http://schemas.microsoft.com/office/powerpoint/2010/main" val="28788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>
            <a:extLst>
              <a:ext uri="{FF2B5EF4-FFF2-40B4-BE49-F238E27FC236}">
                <a16:creationId xmlns:a16="http://schemas.microsoft.com/office/drawing/2014/main" xmlns="" id="{70916B04-BABE-4ABA-A271-CAC29BEE58F4}"/>
              </a:ext>
            </a:extLst>
          </p:cNvPr>
          <p:cNvSpPr/>
          <p:nvPr/>
        </p:nvSpPr>
        <p:spPr>
          <a:xfrm>
            <a:off x="307767" y="305721"/>
            <a:ext cx="8264733" cy="1568421"/>
          </a:xfrm>
          <a:prstGeom prst="roundRect">
            <a:avLst>
              <a:gd name="adj" fmla="val 14885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113C0C1-C2AA-41C7-8BCD-25FE89142331}"/>
              </a:ext>
            </a:extLst>
          </p:cNvPr>
          <p:cNvSpPr/>
          <p:nvPr/>
        </p:nvSpPr>
        <p:spPr bwMode="auto">
          <a:xfrm>
            <a:off x="757592" y="784586"/>
            <a:ext cx="7228660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服裝儀容  </a:t>
            </a:r>
            <a:r>
              <a:rPr lang="zh-TW" altLang="en-US" sz="36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大學面試</a:t>
            </a:r>
            <a:r>
              <a:rPr lang="en-US" altLang="zh-TW" sz="36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NG</a:t>
            </a:r>
            <a:r>
              <a:rPr lang="zh-TW" altLang="en-US" sz="36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穿著重點</a:t>
            </a:r>
            <a:endParaRPr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Webdings" panose="05030102010509060703" pitchFamily="18" charset="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41B9CB5C-15E8-4D2E-86DC-DA6F7F6CF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65" y="2175386"/>
            <a:ext cx="1947830" cy="262703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C5A20F39-0DF3-44DD-8A2C-995856A5D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64" y="2175385"/>
            <a:ext cx="1209185" cy="262703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954E90F3-B975-47D1-AFB1-566723B2D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251" y="2175384"/>
            <a:ext cx="1497187" cy="262703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F3B62860-FC80-46C5-9402-BACB782C0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726" y="3506841"/>
            <a:ext cx="1689301" cy="15684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9D2EE046-0105-498C-88FB-A15DAD96C6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0644"/>
          <a:stretch/>
        </p:blipFill>
        <p:spPr>
          <a:xfrm>
            <a:off x="6009726" y="2048428"/>
            <a:ext cx="1689301" cy="1423528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44754F96-11F2-425F-B439-605C11961E69}"/>
              </a:ext>
            </a:extLst>
          </p:cNvPr>
          <p:cNvSpPr txBox="1"/>
          <p:nvPr/>
        </p:nvSpPr>
        <p:spPr>
          <a:xfrm>
            <a:off x="757592" y="4930414"/>
            <a:ext cx="1187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400" b="0" i="0" dirty="0">
                <a:solidFill>
                  <a:srgbClr val="333333"/>
                </a:solidFill>
                <a:effectLst/>
                <a:latin typeface="var(--font-family-paragraph)"/>
              </a:rPr>
              <a:t>破衣褲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3424EC7F-7D6E-4420-BF4E-9B975C364BCC}"/>
              </a:ext>
            </a:extLst>
          </p:cNvPr>
          <p:cNvSpPr txBox="1"/>
          <p:nvPr/>
        </p:nvSpPr>
        <p:spPr>
          <a:xfrm>
            <a:off x="2783601" y="4930414"/>
            <a:ext cx="1187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400" b="0" i="0" dirty="0">
                <a:solidFill>
                  <a:srgbClr val="333333"/>
                </a:solidFill>
                <a:effectLst/>
                <a:latin typeface="var(--font-family-paragraph)"/>
              </a:rPr>
              <a:t>居家服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72CF2BD2-5F2C-46EE-950D-5206FE65E6E6}"/>
              </a:ext>
            </a:extLst>
          </p:cNvPr>
          <p:cNvSpPr txBox="1"/>
          <p:nvPr/>
        </p:nvSpPr>
        <p:spPr>
          <a:xfrm>
            <a:off x="4391433" y="4872826"/>
            <a:ext cx="1187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400" b="0" i="0" dirty="0">
                <a:solidFill>
                  <a:srgbClr val="333333"/>
                </a:solidFill>
                <a:effectLst/>
                <a:latin typeface="var(--font-family-paragraph)"/>
              </a:rPr>
              <a:t>太裸露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0197FD70-618D-4C64-87D3-4BE1E2C6C505}"/>
              </a:ext>
            </a:extLst>
          </p:cNvPr>
          <p:cNvSpPr txBox="1"/>
          <p:nvPr/>
        </p:nvSpPr>
        <p:spPr>
          <a:xfrm>
            <a:off x="7763115" y="3010291"/>
            <a:ext cx="1187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400" dirty="0">
                <a:solidFill>
                  <a:srgbClr val="333333"/>
                </a:solidFill>
                <a:latin typeface="var(--font-family-paragraph)"/>
              </a:rPr>
              <a:t>髒汙</a:t>
            </a:r>
            <a:endParaRPr lang="zh-TW" altLang="en-US" sz="2400" b="0" i="0" dirty="0">
              <a:solidFill>
                <a:srgbClr val="333333"/>
              </a:solidFill>
              <a:effectLst/>
              <a:latin typeface="var(--font-family-paragraph)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78F9CC01-D5DA-494A-9ACC-7269CB497FD7}"/>
              </a:ext>
            </a:extLst>
          </p:cNvPr>
          <p:cNvSpPr txBox="1"/>
          <p:nvPr/>
        </p:nvSpPr>
        <p:spPr>
          <a:xfrm>
            <a:off x="7763115" y="4349529"/>
            <a:ext cx="1187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400" b="0" i="0" dirty="0">
                <a:solidFill>
                  <a:srgbClr val="333333"/>
                </a:solidFill>
                <a:effectLst/>
                <a:latin typeface="var(--font-family-paragraph)"/>
              </a:rPr>
              <a:t>高跟鞋</a:t>
            </a:r>
            <a:endParaRPr lang="en-US" altLang="zh-TW" sz="2400" b="0" i="0" dirty="0">
              <a:solidFill>
                <a:srgbClr val="333333"/>
              </a:solidFill>
              <a:effectLst/>
              <a:latin typeface="var(--font-family-paragraph)"/>
            </a:endParaRPr>
          </a:p>
          <a:p>
            <a:pPr algn="l"/>
            <a:r>
              <a:rPr lang="zh-TW" altLang="en-US" sz="2400" dirty="0">
                <a:solidFill>
                  <a:srgbClr val="333333"/>
                </a:solidFill>
                <a:latin typeface="var(--font-family-paragraph)"/>
              </a:rPr>
              <a:t>太高</a:t>
            </a:r>
            <a:endParaRPr lang="zh-TW" altLang="en-US" sz="2400" b="0" i="0" dirty="0">
              <a:solidFill>
                <a:srgbClr val="333333"/>
              </a:solidFill>
              <a:effectLst/>
              <a:latin typeface="var(--font-family-paragraph)"/>
            </a:endParaRPr>
          </a:p>
        </p:txBody>
      </p:sp>
    </p:spTree>
    <p:extLst>
      <p:ext uri="{BB962C8B-B14F-4D97-AF65-F5344CB8AC3E}">
        <p14:creationId xmlns:p14="http://schemas.microsoft.com/office/powerpoint/2010/main" val="34462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E5035730-7D36-42C8-904B-E2A43EFE0792}"/>
              </a:ext>
            </a:extLst>
          </p:cNvPr>
          <p:cNvSpPr txBox="1"/>
          <p:nvPr/>
        </p:nvSpPr>
        <p:spPr>
          <a:xfrm>
            <a:off x="366364" y="1957555"/>
            <a:ext cx="81475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 fontAlgn="t"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面試穿著應以符合個人特質與科系特色為目的，想給教授一個好印象，千萬別犯。</a:t>
            </a:r>
          </a:p>
        </p:txBody>
      </p:sp>
      <p:sp>
        <p:nvSpPr>
          <p:cNvPr id="4" name="圓角矩形 8">
            <a:extLst>
              <a:ext uri="{FF2B5EF4-FFF2-40B4-BE49-F238E27FC236}">
                <a16:creationId xmlns:a16="http://schemas.microsoft.com/office/drawing/2014/main" xmlns="" id="{F630E8C5-A031-4ACD-9A32-D2BB7555C830}"/>
              </a:ext>
            </a:extLst>
          </p:cNvPr>
          <p:cNvSpPr/>
          <p:nvPr/>
        </p:nvSpPr>
        <p:spPr>
          <a:xfrm>
            <a:off x="307767" y="305721"/>
            <a:ext cx="8264733" cy="1568421"/>
          </a:xfrm>
          <a:prstGeom prst="roundRect">
            <a:avLst>
              <a:gd name="adj" fmla="val 14885"/>
            </a:avLst>
          </a:prstGeom>
          <a:solidFill>
            <a:srgbClr val="F8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71BFADA-33C6-4E7E-A3D3-D821897B7F8F}"/>
              </a:ext>
            </a:extLst>
          </p:cNvPr>
          <p:cNvSpPr/>
          <p:nvPr/>
        </p:nvSpPr>
        <p:spPr bwMode="auto">
          <a:xfrm>
            <a:off x="1413895" y="784091"/>
            <a:ext cx="6499433" cy="7844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ebdings" panose="05030102010509060703" pitchFamily="18" charset="2"/>
              </a:rPr>
              <a:t>服裝儀容  印象分數之一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8DFB6BD3-A5C2-4E4F-BEF5-81A04BD4C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68" y="3089785"/>
            <a:ext cx="1690998" cy="253672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2B004022-567F-42FD-B3C2-BF61F3F0D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33" y="2903146"/>
            <a:ext cx="1868130" cy="280219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E48E4470-4FC5-46F5-8119-53BD6E398A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65" y="3184246"/>
            <a:ext cx="1566797" cy="23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3EEC4FE-7CB6-44F4-B04A-C35F8505B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FDD9184-6532-4172-B59B-2651C878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3DDB50F-8391-4185-8781-E000BA71B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6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AF49847-D55A-470B-B106-3B9432F9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Segoe Print"/>
        <a:ea typeface="金梅毛流行國際碼"/>
        <a:cs typeface=""/>
      </a:majorFont>
      <a:minorFont>
        <a:latin typeface="Segoe Print"/>
        <a:ea typeface="Adobe 黑体 Std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自訂 3">
      <a:majorFont>
        <a:latin typeface="Segoe Print"/>
        <a:ea typeface=""/>
        <a:cs typeface=""/>
      </a:majorFont>
      <a:minorFont>
        <a:latin typeface="Segoe Print"/>
        <a:ea typeface="Adobe 黑体 Std R"/>
        <a:cs typeface=""/>
      </a:minorFont>
    </a:fontScheme>
    <a:fmtScheme name="帶狀邊緣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28541</TotalTime>
  <Words>5802</Words>
  <Application>Microsoft Office PowerPoint</Application>
  <PresentationFormat>如螢幕大小 (16:10)</PresentationFormat>
  <Paragraphs>2269</Paragraphs>
  <Slides>69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0" baseType="lpstr">
      <vt:lpstr>大自然插畫 16X9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Owner</dc:creator>
  <cp:lastModifiedBy>user</cp:lastModifiedBy>
  <cp:revision>1162</cp:revision>
  <cp:lastPrinted>2025-02-26T13:43:20Z</cp:lastPrinted>
  <dcterms:created xsi:type="dcterms:W3CDTF">2016-08-25T01:25:58Z</dcterms:created>
  <dcterms:modified xsi:type="dcterms:W3CDTF">2025-09-13T04:51:03Z</dcterms:modified>
</cp:coreProperties>
</file>